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7" r:id="rId2"/>
    <p:sldId id="273" r:id="rId3"/>
    <p:sldId id="278" r:id="rId4"/>
    <p:sldId id="266" r:id="rId5"/>
    <p:sldId id="259" r:id="rId6"/>
    <p:sldId id="267" r:id="rId7"/>
    <p:sldId id="277" r:id="rId8"/>
    <p:sldId id="264" r:id="rId9"/>
    <p:sldId id="265" r:id="rId10"/>
    <p:sldId id="279" r:id="rId11"/>
    <p:sldId id="280" r:id="rId12"/>
    <p:sldId id="281" r:id="rId13"/>
    <p:sldId id="282" r:id="rId14"/>
    <p:sldId id="283" r:id="rId15"/>
    <p:sldId id="269" r:id="rId16"/>
    <p:sldId id="284" r:id="rId17"/>
    <p:sldId id="285" r:id="rId18"/>
    <p:sldId id="286" r:id="rId19"/>
    <p:sldId id="270" r:id="rId20"/>
    <p:sldId id="287" r:id="rId21"/>
    <p:sldId id="288" r:id="rId22"/>
    <p:sldId id="289" r:id="rId23"/>
    <p:sldId id="268" r:id="rId24"/>
    <p:sldId id="290" r:id="rId25"/>
    <p:sldId id="293" r:id="rId26"/>
    <p:sldId id="274" r:id="rId27"/>
    <p:sldId id="294" r:id="rId28"/>
    <p:sldId id="261" r:id="rId29"/>
    <p:sldId id="291" r:id="rId30"/>
    <p:sldId id="263" r:id="rId31"/>
    <p:sldId id="275" r:id="rId32"/>
    <p:sldId id="276" r:id="rId33"/>
    <p:sldId id="272" r:id="rId34"/>
    <p:sldId id="271" r:id="rId35"/>
  </p:sldIdLst>
  <p:sldSz cx="9144000" cy="5143500" type="screen16x9"/>
  <p:notesSz cx="6858000" cy="9144000"/>
  <p:embeddedFontLst>
    <p:embeddedFont>
      <p:font typeface="Bahnschrift" panose="020B0502040204020203" pitchFamily="34" charset="0"/>
      <p:regular r:id="rId37"/>
      <p:bold r:id="rId38"/>
    </p:embeddedFont>
    <p:embeddedFont>
      <p:font typeface="Bookman Old Style" panose="02050604050505020204" pitchFamily="18" charset="0"/>
      <p:regular r:id="rId39"/>
      <p:bold r:id="rId40"/>
      <p:italic r:id="rId41"/>
      <p:boldItalic r:id="rId42"/>
    </p:embeddedFont>
    <p:embeddedFont>
      <p:font typeface="Cambria" panose="02040503050406030204" pitchFamily="18" charset="0"/>
      <p:regular r:id="rId43"/>
      <p:bold r:id="rId44"/>
      <p:italic r:id="rId45"/>
      <p:boldItalic r:id="rId46"/>
    </p:embeddedFont>
    <p:embeddedFont>
      <p:font typeface="Trebuchet MS" panose="020B060302020202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
          <p15:clr>
            <a:srgbClr val="A4A3A4"/>
          </p15:clr>
        </p15:guide>
        <p15:guide id="2" pos="2880">
          <p15:clr>
            <a:srgbClr val="A4A3A4"/>
          </p15:clr>
        </p15:guide>
        <p15:guide id="3" orient="horz" pos="341">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irJ0D/MsuSXOUVxaGnMA7KvreI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3205E1-8B83-452B-8570-0B3C4014EAE2}">
  <a:tblStyle styleId="{1D3205E1-8B83-452B-8570-0B3C4014EA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315C70A-538D-417A-92C0-71925D08A8B3}"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D5A0FFB-A8A9-46A4-9661-18E49C95CCCC}"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9C8218C-A777-4940-B823-F447B7272C07}" styleName="Table_3">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90" autoAdjust="0"/>
    <p:restoredTop sz="94660"/>
  </p:normalViewPr>
  <p:slideViewPr>
    <p:cSldViewPr snapToGrid="0">
      <p:cViewPr varScale="1">
        <p:scale>
          <a:sx n="107" d="100"/>
          <a:sy n="107" d="100"/>
        </p:scale>
        <p:origin x="360" y="72"/>
      </p:cViewPr>
      <p:guideLst>
        <p:guide orient="horz" pos="1152"/>
        <p:guide pos="2880"/>
        <p:guide orient="horz" pos="34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306491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908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7574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6840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75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5365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4845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0933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2173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704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204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8566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6468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5350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1241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2697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0"/>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20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0"/>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3020"/>
              </a:spcBef>
              <a:spcAft>
                <a:spcPts val="0"/>
              </a:spcAft>
              <a:buSzPts val="15100"/>
              <a:buChar char="•"/>
              <a:defRPr/>
            </a:lvl1pPr>
            <a:lvl2pPr marL="914400" lvl="1" indent="-1066800" algn="l">
              <a:lnSpc>
                <a:spcPct val="100000"/>
              </a:lnSpc>
              <a:spcBef>
                <a:spcPts val="2640"/>
              </a:spcBef>
              <a:spcAft>
                <a:spcPts val="0"/>
              </a:spcAft>
              <a:buSzPts val="13200"/>
              <a:buChar char="–"/>
              <a:defRPr/>
            </a:lvl2pPr>
            <a:lvl3pPr marL="1371600" lvl="2" indent="-946150" algn="l">
              <a:lnSpc>
                <a:spcPct val="100000"/>
              </a:lnSpc>
              <a:spcBef>
                <a:spcPts val="2260"/>
              </a:spcBef>
              <a:spcAft>
                <a:spcPts val="0"/>
              </a:spcAft>
              <a:buSzPts val="11300"/>
              <a:buChar char="•"/>
              <a:defRPr/>
            </a:lvl3pPr>
            <a:lvl4pPr marL="1828800" lvl="3" indent="-825500" algn="l">
              <a:lnSpc>
                <a:spcPct val="100000"/>
              </a:lnSpc>
              <a:spcBef>
                <a:spcPts val="1880"/>
              </a:spcBef>
              <a:spcAft>
                <a:spcPts val="0"/>
              </a:spcAft>
              <a:buSzPts val="9400"/>
              <a:buChar char="–"/>
              <a:defRPr/>
            </a:lvl4pPr>
            <a:lvl5pPr marL="2286000" lvl="4" indent="-825500" algn="l">
              <a:lnSpc>
                <a:spcPct val="100000"/>
              </a:lnSpc>
              <a:spcBef>
                <a:spcPts val="1880"/>
              </a:spcBef>
              <a:spcAft>
                <a:spcPts val="0"/>
              </a:spcAft>
              <a:buSzPts val="9400"/>
              <a:buChar char="»"/>
              <a:defRPr/>
            </a:lvl5pPr>
            <a:lvl6pPr marL="2743200" lvl="5" indent="-825500" algn="l">
              <a:lnSpc>
                <a:spcPct val="100000"/>
              </a:lnSpc>
              <a:spcBef>
                <a:spcPts val="1880"/>
              </a:spcBef>
              <a:spcAft>
                <a:spcPts val="0"/>
              </a:spcAft>
              <a:buSzPts val="9400"/>
              <a:buChar char="•"/>
              <a:defRPr/>
            </a:lvl6pPr>
            <a:lvl7pPr marL="3200400" lvl="6" indent="-825500" algn="l">
              <a:lnSpc>
                <a:spcPct val="100000"/>
              </a:lnSpc>
              <a:spcBef>
                <a:spcPts val="1880"/>
              </a:spcBef>
              <a:spcAft>
                <a:spcPts val="0"/>
              </a:spcAft>
              <a:buSzPts val="9400"/>
              <a:buChar char="•"/>
              <a:defRPr/>
            </a:lvl7pPr>
            <a:lvl8pPr marL="3657600" lvl="7" indent="-825500" algn="l">
              <a:lnSpc>
                <a:spcPct val="100000"/>
              </a:lnSpc>
              <a:spcBef>
                <a:spcPts val="1880"/>
              </a:spcBef>
              <a:spcAft>
                <a:spcPts val="0"/>
              </a:spcAft>
              <a:buSzPts val="9400"/>
              <a:buChar char="•"/>
              <a:defRPr/>
            </a:lvl8pPr>
            <a:lvl9pPr marL="4114800" lvl="8" indent="-825500" algn="l">
              <a:lnSpc>
                <a:spcPct val="100000"/>
              </a:lnSpc>
              <a:spcBef>
                <a:spcPts val="1880"/>
              </a:spcBef>
              <a:spcAft>
                <a:spcPts val="0"/>
              </a:spcAft>
              <a:buSzPts val="9400"/>
              <a:buChar char="•"/>
              <a:defRPr/>
            </a:lvl9pPr>
          </a:lstStyle>
          <a:p>
            <a:endParaRPr/>
          </a:p>
        </p:txBody>
      </p:sp>
      <p:sp>
        <p:nvSpPr>
          <p:cNvPr id="14" name="Google Shape;14;p20"/>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FF02B1C4-F0FD-465B-A7BA-20F8410B7DCB}" type="datetime1">
              <a:rPr lang="en-IN" smtClean="0"/>
              <a:t>30-01-2024</a:t>
            </a:fld>
            <a:endParaRPr/>
          </a:p>
        </p:txBody>
      </p:sp>
      <p:sp>
        <p:nvSpPr>
          <p:cNvPr id="15" name="Google Shape;15;p20"/>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TEAM 1 - MAJOR PROJECT</a:t>
            </a:r>
            <a:endParaRPr/>
          </a:p>
        </p:txBody>
      </p:sp>
      <p:sp>
        <p:nvSpPr>
          <p:cNvPr id="16" name="Google Shape;16;p20"/>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
        <p:cNvGrpSpPr/>
        <p:nvPr/>
      </p:nvGrpSpPr>
      <p:grpSpPr>
        <a:xfrm>
          <a:off x="0" y="0"/>
          <a:ext cx="0" cy="0"/>
          <a:chOff x="0" y="0"/>
          <a:chExt cx="0" cy="0"/>
        </a:xfrm>
      </p:grpSpPr>
      <p:sp>
        <p:nvSpPr>
          <p:cNvPr id="18" name="Google Shape;18;p21"/>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1"/>
          <p:cNvSpPr txBox="1">
            <a:spLocks noGrp="1"/>
          </p:cNvSpPr>
          <p:nvPr>
            <p:ph type="body" idx="1"/>
          </p:nvPr>
        </p:nvSpPr>
        <p:spPr>
          <a:xfrm>
            <a:off x="457200" y="1200152"/>
            <a:ext cx="4038600" cy="3394500"/>
          </a:xfrm>
          <a:prstGeom prst="rect">
            <a:avLst/>
          </a:prstGeom>
          <a:noFill/>
          <a:ln>
            <a:noFill/>
          </a:ln>
        </p:spPr>
        <p:txBody>
          <a:bodyPr spcFirstLastPara="1" wrap="square" lIns="94100" tIns="47025" rIns="94100" bIns="47025" anchor="t" anchorCtr="0">
            <a:noAutofit/>
          </a:bodyPr>
          <a:lstStyle>
            <a:lvl1pPr marL="457200" lvl="0" indent="-1066800" algn="l">
              <a:lnSpc>
                <a:spcPct val="100000"/>
              </a:lnSpc>
              <a:spcBef>
                <a:spcPts val="577"/>
              </a:spcBef>
              <a:spcAft>
                <a:spcPts val="0"/>
              </a:spcAft>
              <a:buClr>
                <a:schemeClr val="dk1"/>
              </a:buClr>
              <a:buSzPts val="13200"/>
              <a:buChar char="•"/>
              <a:defRPr sz="2900"/>
            </a:lvl1pPr>
            <a:lvl2pPr marL="914400" lvl="1" indent="-946150" algn="l">
              <a:lnSpc>
                <a:spcPct val="100000"/>
              </a:lnSpc>
              <a:spcBef>
                <a:spcPts val="494"/>
              </a:spcBef>
              <a:spcAft>
                <a:spcPts val="0"/>
              </a:spcAft>
              <a:buClr>
                <a:schemeClr val="dk1"/>
              </a:buClr>
              <a:buSzPts val="11300"/>
              <a:buChar char="–"/>
              <a:defRPr sz="2500"/>
            </a:lvl2pPr>
            <a:lvl3pPr marL="1371600" lvl="2" indent="-825500" algn="l">
              <a:lnSpc>
                <a:spcPct val="100000"/>
              </a:lnSpc>
              <a:spcBef>
                <a:spcPts val="411"/>
              </a:spcBef>
              <a:spcAft>
                <a:spcPts val="0"/>
              </a:spcAft>
              <a:buClr>
                <a:schemeClr val="dk1"/>
              </a:buClr>
              <a:buSzPts val="9400"/>
              <a:buChar char="•"/>
              <a:defRPr sz="2100"/>
            </a:lvl3pPr>
            <a:lvl4pPr marL="1828800" lvl="3" indent="-768350" algn="l">
              <a:lnSpc>
                <a:spcPct val="100000"/>
              </a:lnSpc>
              <a:spcBef>
                <a:spcPts val="372"/>
              </a:spcBef>
              <a:spcAft>
                <a:spcPts val="0"/>
              </a:spcAft>
              <a:buClr>
                <a:schemeClr val="dk1"/>
              </a:buClr>
              <a:buSzPts val="8500"/>
              <a:buChar char="–"/>
              <a:defRPr sz="1900"/>
            </a:lvl4pPr>
            <a:lvl5pPr marL="2286000" lvl="4" indent="-768350" algn="l">
              <a:lnSpc>
                <a:spcPct val="100000"/>
              </a:lnSpc>
              <a:spcBef>
                <a:spcPts val="372"/>
              </a:spcBef>
              <a:spcAft>
                <a:spcPts val="0"/>
              </a:spcAft>
              <a:buClr>
                <a:schemeClr val="dk1"/>
              </a:buClr>
              <a:buSzPts val="8500"/>
              <a:buChar char="»"/>
              <a:defRPr sz="1900"/>
            </a:lvl5pPr>
            <a:lvl6pPr marL="2743200" lvl="5" indent="-768350" algn="l">
              <a:lnSpc>
                <a:spcPct val="100000"/>
              </a:lnSpc>
              <a:spcBef>
                <a:spcPts val="372"/>
              </a:spcBef>
              <a:spcAft>
                <a:spcPts val="0"/>
              </a:spcAft>
              <a:buClr>
                <a:schemeClr val="dk1"/>
              </a:buClr>
              <a:buSzPts val="8500"/>
              <a:buChar char="•"/>
              <a:defRPr sz="1900"/>
            </a:lvl6pPr>
            <a:lvl7pPr marL="3200400" lvl="6" indent="-768350" algn="l">
              <a:lnSpc>
                <a:spcPct val="100000"/>
              </a:lnSpc>
              <a:spcBef>
                <a:spcPts val="372"/>
              </a:spcBef>
              <a:spcAft>
                <a:spcPts val="0"/>
              </a:spcAft>
              <a:buClr>
                <a:schemeClr val="dk1"/>
              </a:buClr>
              <a:buSzPts val="8500"/>
              <a:buChar char="•"/>
              <a:defRPr sz="1900"/>
            </a:lvl7pPr>
            <a:lvl8pPr marL="3657600" lvl="7" indent="-768350" algn="l">
              <a:lnSpc>
                <a:spcPct val="100000"/>
              </a:lnSpc>
              <a:spcBef>
                <a:spcPts val="372"/>
              </a:spcBef>
              <a:spcAft>
                <a:spcPts val="0"/>
              </a:spcAft>
              <a:buClr>
                <a:schemeClr val="dk1"/>
              </a:buClr>
              <a:buSzPts val="8500"/>
              <a:buChar char="•"/>
              <a:defRPr sz="1900"/>
            </a:lvl8pPr>
            <a:lvl9pPr marL="4114800" lvl="8" indent="-768350" algn="l">
              <a:lnSpc>
                <a:spcPct val="100000"/>
              </a:lnSpc>
              <a:spcBef>
                <a:spcPts val="372"/>
              </a:spcBef>
              <a:spcAft>
                <a:spcPts val="0"/>
              </a:spcAft>
              <a:buClr>
                <a:schemeClr val="dk1"/>
              </a:buClr>
              <a:buSzPts val="8500"/>
              <a:buChar char="•"/>
              <a:defRPr sz="1900"/>
            </a:lvl9pPr>
          </a:lstStyle>
          <a:p>
            <a:endParaRPr/>
          </a:p>
        </p:txBody>
      </p:sp>
      <p:sp>
        <p:nvSpPr>
          <p:cNvPr id="20" name="Google Shape;20;p21"/>
          <p:cNvSpPr txBox="1">
            <a:spLocks noGrp="1"/>
          </p:cNvSpPr>
          <p:nvPr>
            <p:ph type="body" idx="2"/>
          </p:nvPr>
        </p:nvSpPr>
        <p:spPr>
          <a:xfrm>
            <a:off x="4648200" y="1200152"/>
            <a:ext cx="4038600" cy="3394500"/>
          </a:xfrm>
          <a:prstGeom prst="rect">
            <a:avLst/>
          </a:prstGeom>
          <a:noFill/>
          <a:ln>
            <a:noFill/>
          </a:ln>
        </p:spPr>
        <p:txBody>
          <a:bodyPr spcFirstLastPara="1" wrap="square" lIns="94100" tIns="47025" rIns="94100" bIns="47025" anchor="t" anchorCtr="0">
            <a:noAutofit/>
          </a:bodyPr>
          <a:lstStyle>
            <a:lvl1pPr marL="457200" lvl="0" indent="-1066800" algn="l">
              <a:lnSpc>
                <a:spcPct val="100000"/>
              </a:lnSpc>
              <a:spcBef>
                <a:spcPts val="577"/>
              </a:spcBef>
              <a:spcAft>
                <a:spcPts val="0"/>
              </a:spcAft>
              <a:buClr>
                <a:schemeClr val="dk1"/>
              </a:buClr>
              <a:buSzPts val="13200"/>
              <a:buChar char="•"/>
              <a:defRPr sz="2900"/>
            </a:lvl1pPr>
            <a:lvl2pPr marL="914400" lvl="1" indent="-946150" algn="l">
              <a:lnSpc>
                <a:spcPct val="100000"/>
              </a:lnSpc>
              <a:spcBef>
                <a:spcPts val="494"/>
              </a:spcBef>
              <a:spcAft>
                <a:spcPts val="0"/>
              </a:spcAft>
              <a:buClr>
                <a:schemeClr val="dk1"/>
              </a:buClr>
              <a:buSzPts val="11300"/>
              <a:buChar char="–"/>
              <a:defRPr sz="2500"/>
            </a:lvl2pPr>
            <a:lvl3pPr marL="1371600" lvl="2" indent="-825500" algn="l">
              <a:lnSpc>
                <a:spcPct val="100000"/>
              </a:lnSpc>
              <a:spcBef>
                <a:spcPts val="411"/>
              </a:spcBef>
              <a:spcAft>
                <a:spcPts val="0"/>
              </a:spcAft>
              <a:buClr>
                <a:schemeClr val="dk1"/>
              </a:buClr>
              <a:buSzPts val="9400"/>
              <a:buChar char="•"/>
              <a:defRPr sz="2100"/>
            </a:lvl3pPr>
            <a:lvl4pPr marL="1828800" lvl="3" indent="-768350" algn="l">
              <a:lnSpc>
                <a:spcPct val="100000"/>
              </a:lnSpc>
              <a:spcBef>
                <a:spcPts val="372"/>
              </a:spcBef>
              <a:spcAft>
                <a:spcPts val="0"/>
              </a:spcAft>
              <a:buClr>
                <a:schemeClr val="dk1"/>
              </a:buClr>
              <a:buSzPts val="8500"/>
              <a:buChar char="–"/>
              <a:defRPr sz="1900"/>
            </a:lvl4pPr>
            <a:lvl5pPr marL="2286000" lvl="4" indent="-768350" algn="l">
              <a:lnSpc>
                <a:spcPct val="100000"/>
              </a:lnSpc>
              <a:spcBef>
                <a:spcPts val="372"/>
              </a:spcBef>
              <a:spcAft>
                <a:spcPts val="0"/>
              </a:spcAft>
              <a:buClr>
                <a:schemeClr val="dk1"/>
              </a:buClr>
              <a:buSzPts val="8500"/>
              <a:buChar char="»"/>
              <a:defRPr sz="1900"/>
            </a:lvl5pPr>
            <a:lvl6pPr marL="2743200" lvl="5" indent="-768350" algn="l">
              <a:lnSpc>
                <a:spcPct val="100000"/>
              </a:lnSpc>
              <a:spcBef>
                <a:spcPts val="372"/>
              </a:spcBef>
              <a:spcAft>
                <a:spcPts val="0"/>
              </a:spcAft>
              <a:buClr>
                <a:schemeClr val="dk1"/>
              </a:buClr>
              <a:buSzPts val="8500"/>
              <a:buChar char="•"/>
              <a:defRPr sz="1900"/>
            </a:lvl6pPr>
            <a:lvl7pPr marL="3200400" lvl="6" indent="-768350" algn="l">
              <a:lnSpc>
                <a:spcPct val="100000"/>
              </a:lnSpc>
              <a:spcBef>
                <a:spcPts val="372"/>
              </a:spcBef>
              <a:spcAft>
                <a:spcPts val="0"/>
              </a:spcAft>
              <a:buClr>
                <a:schemeClr val="dk1"/>
              </a:buClr>
              <a:buSzPts val="8500"/>
              <a:buChar char="•"/>
              <a:defRPr sz="1900"/>
            </a:lvl7pPr>
            <a:lvl8pPr marL="3657600" lvl="7" indent="-768350" algn="l">
              <a:lnSpc>
                <a:spcPct val="100000"/>
              </a:lnSpc>
              <a:spcBef>
                <a:spcPts val="372"/>
              </a:spcBef>
              <a:spcAft>
                <a:spcPts val="0"/>
              </a:spcAft>
              <a:buClr>
                <a:schemeClr val="dk1"/>
              </a:buClr>
              <a:buSzPts val="8500"/>
              <a:buChar char="•"/>
              <a:defRPr sz="1900"/>
            </a:lvl8pPr>
            <a:lvl9pPr marL="4114800" lvl="8" indent="-768350" algn="l">
              <a:lnSpc>
                <a:spcPct val="100000"/>
              </a:lnSpc>
              <a:spcBef>
                <a:spcPts val="372"/>
              </a:spcBef>
              <a:spcAft>
                <a:spcPts val="0"/>
              </a:spcAft>
              <a:buClr>
                <a:schemeClr val="dk1"/>
              </a:buClr>
              <a:buSzPts val="8500"/>
              <a:buChar char="•"/>
              <a:defRPr sz="1900"/>
            </a:lvl9pPr>
          </a:lstStyle>
          <a:p>
            <a:endParaRPr/>
          </a:p>
        </p:txBody>
      </p:sp>
      <p:sp>
        <p:nvSpPr>
          <p:cNvPr id="21" name="Google Shape;21;p21"/>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fld id="{ECF4E4DA-5132-4948-A63B-7E2F3A73A930}" type="datetime1">
              <a:rPr lang="en-IN" smtClean="0"/>
              <a:t>30-01-2024</a:t>
            </a:fld>
            <a:endParaRPr/>
          </a:p>
        </p:txBody>
      </p:sp>
      <p:sp>
        <p:nvSpPr>
          <p:cNvPr id="22" name="Google Shape;22;p21"/>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TEAM 1 - MAJOR PROJECT</a:t>
            </a:r>
            <a:endParaRPr/>
          </a:p>
        </p:txBody>
      </p:sp>
      <p:sp>
        <p:nvSpPr>
          <p:cNvPr id="23" name="Google Shape;23;p2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
        <p:cNvGrpSpPr/>
        <p:nvPr/>
      </p:nvGrpSpPr>
      <p:grpSpPr>
        <a:xfrm>
          <a:off x="0" y="0"/>
          <a:ext cx="0" cy="0"/>
          <a:chOff x="0" y="0"/>
          <a:chExt cx="0" cy="0"/>
        </a:xfrm>
      </p:grpSpPr>
      <p:sp>
        <p:nvSpPr>
          <p:cNvPr id="25" name="Google Shape;25;p22"/>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207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2"/>
          <p:cNvSpPr txBox="1">
            <a:spLocks noGrp="1"/>
          </p:cNvSpPr>
          <p:nvPr>
            <p:ph type="body" idx="1"/>
          </p:nvPr>
        </p:nvSpPr>
        <p:spPr>
          <a:xfrm>
            <a:off x="457200" y="1151335"/>
            <a:ext cx="40401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4"/>
              </a:spcBef>
              <a:spcAft>
                <a:spcPts val="0"/>
              </a:spcAft>
              <a:buClr>
                <a:schemeClr val="dk1"/>
              </a:buClr>
              <a:buSzPts val="11300"/>
              <a:buNone/>
              <a:defRPr sz="2500" b="1"/>
            </a:lvl1pPr>
            <a:lvl2pPr marL="914400" lvl="1" indent="-228600" algn="l">
              <a:lnSpc>
                <a:spcPct val="100000"/>
              </a:lnSpc>
              <a:spcBef>
                <a:spcPts val="411"/>
              </a:spcBef>
              <a:spcAft>
                <a:spcPts val="0"/>
              </a:spcAft>
              <a:buClr>
                <a:schemeClr val="dk1"/>
              </a:buClr>
              <a:buSzPts val="9400"/>
              <a:buNone/>
              <a:defRPr sz="2100" b="1"/>
            </a:lvl2pPr>
            <a:lvl3pPr marL="1371600" lvl="2" indent="-228600" algn="l">
              <a:lnSpc>
                <a:spcPct val="100000"/>
              </a:lnSpc>
              <a:spcBef>
                <a:spcPts val="372"/>
              </a:spcBef>
              <a:spcAft>
                <a:spcPts val="0"/>
              </a:spcAft>
              <a:buClr>
                <a:schemeClr val="dk1"/>
              </a:buClr>
              <a:buSzPts val="8500"/>
              <a:buNone/>
              <a:defRPr sz="1900" b="1"/>
            </a:lvl3pPr>
            <a:lvl4pPr marL="1828800" lvl="3" indent="-228600" algn="l">
              <a:lnSpc>
                <a:spcPct val="100000"/>
              </a:lnSpc>
              <a:spcBef>
                <a:spcPts val="328"/>
              </a:spcBef>
              <a:spcAft>
                <a:spcPts val="0"/>
              </a:spcAft>
              <a:buClr>
                <a:schemeClr val="dk1"/>
              </a:buClr>
              <a:buSzPts val="7500"/>
              <a:buNone/>
              <a:defRPr sz="1600" b="1"/>
            </a:lvl4pPr>
            <a:lvl5pPr marL="2286000" lvl="4" indent="-228600" algn="l">
              <a:lnSpc>
                <a:spcPct val="100000"/>
              </a:lnSpc>
              <a:spcBef>
                <a:spcPts val="328"/>
              </a:spcBef>
              <a:spcAft>
                <a:spcPts val="0"/>
              </a:spcAft>
              <a:buClr>
                <a:schemeClr val="dk1"/>
              </a:buClr>
              <a:buSzPts val="7500"/>
              <a:buNone/>
              <a:defRPr sz="1600" b="1"/>
            </a:lvl5pPr>
            <a:lvl6pPr marL="2743200" lvl="5" indent="-228600" algn="l">
              <a:lnSpc>
                <a:spcPct val="100000"/>
              </a:lnSpc>
              <a:spcBef>
                <a:spcPts val="328"/>
              </a:spcBef>
              <a:spcAft>
                <a:spcPts val="0"/>
              </a:spcAft>
              <a:buClr>
                <a:schemeClr val="dk1"/>
              </a:buClr>
              <a:buSzPts val="7500"/>
              <a:buNone/>
              <a:defRPr sz="1600" b="1"/>
            </a:lvl6pPr>
            <a:lvl7pPr marL="3200400" lvl="6" indent="-228600" algn="l">
              <a:lnSpc>
                <a:spcPct val="100000"/>
              </a:lnSpc>
              <a:spcBef>
                <a:spcPts val="328"/>
              </a:spcBef>
              <a:spcAft>
                <a:spcPts val="0"/>
              </a:spcAft>
              <a:buClr>
                <a:schemeClr val="dk1"/>
              </a:buClr>
              <a:buSzPts val="7500"/>
              <a:buNone/>
              <a:defRPr sz="1600" b="1"/>
            </a:lvl7pPr>
            <a:lvl8pPr marL="3657600" lvl="7" indent="-228600" algn="l">
              <a:lnSpc>
                <a:spcPct val="100000"/>
              </a:lnSpc>
              <a:spcBef>
                <a:spcPts val="328"/>
              </a:spcBef>
              <a:spcAft>
                <a:spcPts val="0"/>
              </a:spcAft>
              <a:buClr>
                <a:schemeClr val="dk1"/>
              </a:buClr>
              <a:buSzPts val="7500"/>
              <a:buNone/>
              <a:defRPr sz="1600" b="1"/>
            </a:lvl8pPr>
            <a:lvl9pPr marL="4114800" lvl="8" indent="-228600" algn="l">
              <a:lnSpc>
                <a:spcPct val="100000"/>
              </a:lnSpc>
              <a:spcBef>
                <a:spcPts val="328"/>
              </a:spcBef>
              <a:spcAft>
                <a:spcPts val="0"/>
              </a:spcAft>
              <a:buClr>
                <a:schemeClr val="dk1"/>
              </a:buClr>
              <a:buSzPts val="7500"/>
              <a:buNone/>
              <a:defRPr sz="1600" b="1"/>
            </a:lvl9pPr>
          </a:lstStyle>
          <a:p>
            <a:endParaRPr/>
          </a:p>
        </p:txBody>
      </p:sp>
      <p:sp>
        <p:nvSpPr>
          <p:cNvPr id="27" name="Google Shape;27;p22"/>
          <p:cNvSpPr txBox="1">
            <a:spLocks noGrp="1"/>
          </p:cNvSpPr>
          <p:nvPr>
            <p:ph type="body" idx="2"/>
          </p:nvPr>
        </p:nvSpPr>
        <p:spPr>
          <a:xfrm>
            <a:off x="457200" y="1631156"/>
            <a:ext cx="40401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4"/>
              </a:spcBef>
              <a:spcAft>
                <a:spcPts val="0"/>
              </a:spcAft>
              <a:buClr>
                <a:schemeClr val="dk1"/>
              </a:buClr>
              <a:buSzPts val="11300"/>
              <a:buChar char="•"/>
              <a:defRPr sz="2500"/>
            </a:lvl1pPr>
            <a:lvl2pPr marL="914400" lvl="1" indent="-825500" algn="l">
              <a:lnSpc>
                <a:spcPct val="100000"/>
              </a:lnSpc>
              <a:spcBef>
                <a:spcPts val="411"/>
              </a:spcBef>
              <a:spcAft>
                <a:spcPts val="0"/>
              </a:spcAft>
              <a:buClr>
                <a:schemeClr val="dk1"/>
              </a:buClr>
              <a:buSzPts val="9400"/>
              <a:buChar char="–"/>
              <a:defRPr sz="2100"/>
            </a:lvl2pPr>
            <a:lvl3pPr marL="1371600" lvl="2" indent="-768350" algn="l">
              <a:lnSpc>
                <a:spcPct val="100000"/>
              </a:lnSpc>
              <a:spcBef>
                <a:spcPts val="372"/>
              </a:spcBef>
              <a:spcAft>
                <a:spcPts val="0"/>
              </a:spcAft>
              <a:buClr>
                <a:schemeClr val="dk1"/>
              </a:buClr>
              <a:buSzPts val="8500"/>
              <a:buChar char="•"/>
              <a:defRPr sz="1900"/>
            </a:lvl3pPr>
            <a:lvl4pPr marL="1828800" lvl="3" indent="-704850" algn="l">
              <a:lnSpc>
                <a:spcPct val="100000"/>
              </a:lnSpc>
              <a:spcBef>
                <a:spcPts val="328"/>
              </a:spcBef>
              <a:spcAft>
                <a:spcPts val="0"/>
              </a:spcAft>
              <a:buClr>
                <a:schemeClr val="dk1"/>
              </a:buClr>
              <a:buSzPts val="7500"/>
              <a:buChar char="–"/>
              <a:defRPr sz="1600"/>
            </a:lvl4pPr>
            <a:lvl5pPr marL="2286000" lvl="4" indent="-704850" algn="l">
              <a:lnSpc>
                <a:spcPct val="100000"/>
              </a:lnSpc>
              <a:spcBef>
                <a:spcPts val="328"/>
              </a:spcBef>
              <a:spcAft>
                <a:spcPts val="0"/>
              </a:spcAft>
              <a:buClr>
                <a:schemeClr val="dk1"/>
              </a:buClr>
              <a:buSzPts val="7500"/>
              <a:buChar char="»"/>
              <a:defRPr sz="1600"/>
            </a:lvl5pPr>
            <a:lvl6pPr marL="2743200" lvl="5" indent="-704850" algn="l">
              <a:lnSpc>
                <a:spcPct val="100000"/>
              </a:lnSpc>
              <a:spcBef>
                <a:spcPts val="328"/>
              </a:spcBef>
              <a:spcAft>
                <a:spcPts val="0"/>
              </a:spcAft>
              <a:buClr>
                <a:schemeClr val="dk1"/>
              </a:buClr>
              <a:buSzPts val="7500"/>
              <a:buChar char="•"/>
              <a:defRPr sz="1600"/>
            </a:lvl6pPr>
            <a:lvl7pPr marL="3200400" lvl="6" indent="-704850" algn="l">
              <a:lnSpc>
                <a:spcPct val="100000"/>
              </a:lnSpc>
              <a:spcBef>
                <a:spcPts val="328"/>
              </a:spcBef>
              <a:spcAft>
                <a:spcPts val="0"/>
              </a:spcAft>
              <a:buClr>
                <a:schemeClr val="dk1"/>
              </a:buClr>
              <a:buSzPts val="7500"/>
              <a:buChar char="•"/>
              <a:defRPr sz="1600"/>
            </a:lvl7pPr>
            <a:lvl8pPr marL="3657600" lvl="7" indent="-704850" algn="l">
              <a:lnSpc>
                <a:spcPct val="100000"/>
              </a:lnSpc>
              <a:spcBef>
                <a:spcPts val="328"/>
              </a:spcBef>
              <a:spcAft>
                <a:spcPts val="0"/>
              </a:spcAft>
              <a:buClr>
                <a:schemeClr val="dk1"/>
              </a:buClr>
              <a:buSzPts val="7500"/>
              <a:buChar char="•"/>
              <a:defRPr sz="1600"/>
            </a:lvl8pPr>
            <a:lvl9pPr marL="4114800" lvl="8" indent="-704850" algn="l">
              <a:lnSpc>
                <a:spcPct val="100000"/>
              </a:lnSpc>
              <a:spcBef>
                <a:spcPts val="328"/>
              </a:spcBef>
              <a:spcAft>
                <a:spcPts val="0"/>
              </a:spcAft>
              <a:buClr>
                <a:schemeClr val="dk1"/>
              </a:buClr>
              <a:buSzPts val="7500"/>
              <a:buChar char="•"/>
              <a:defRPr sz="1600"/>
            </a:lvl9pPr>
          </a:lstStyle>
          <a:p>
            <a:endParaRPr/>
          </a:p>
        </p:txBody>
      </p:sp>
      <p:sp>
        <p:nvSpPr>
          <p:cNvPr id="28" name="Google Shape;28;p22"/>
          <p:cNvSpPr txBox="1">
            <a:spLocks noGrp="1"/>
          </p:cNvSpPr>
          <p:nvPr>
            <p:ph type="body" idx="3"/>
          </p:nvPr>
        </p:nvSpPr>
        <p:spPr>
          <a:xfrm>
            <a:off x="4645026" y="1151335"/>
            <a:ext cx="40419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4"/>
              </a:spcBef>
              <a:spcAft>
                <a:spcPts val="0"/>
              </a:spcAft>
              <a:buClr>
                <a:schemeClr val="dk1"/>
              </a:buClr>
              <a:buSzPts val="11300"/>
              <a:buNone/>
              <a:defRPr sz="2500" b="1"/>
            </a:lvl1pPr>
            <a:lvl2pPr marL="914400" lvl="1" indent="-228600" algn="l">
              <a:lnSpc>
                <a:spcPct val="100000"/>
              </a:lnSpc>
              <a:spcBef>
                <a:spcPts val="411"/>
              </a:spcBef>
              <a:spcAft>
                <a:spcPts val="0"/>
              </a:spcAft>
              <a:buClr>
                <a:schemeClr val="dk1"/>
              </a:buClr>
              <a:buSzPts val="9400"/>
              <a:buNone/>
              <a:defRPr sz="2100" b="1"/>
            </a:lvl2pPr>
            <a:lvl3pPr marL="1371600" lvl="2" indent="-228600" algn="l">
              <a:lnSpc>
                <a:spcPct val="100000"/>
              </a:lnSpc>
              <a:spcBef>
                <a:spcPts val="372"/>
              </a:spcBef>
              <a:spcAft>
                <a:spcPts val="0"/>
              </a:spcAft>
              <a:buClr>
                <a:schemeClr val="dk1"/>
              </a:buClr>
              <a:buSzPts val="8500"/>
              <a:buNone/>
              <a:defRPr sz="1900" b="1"/>
            </a:lvl3pPr>
            <a:lvl4pPr marL="1828800" lvl="3" indent="-228600" algn="l">
              <a:lnSpc>
                <a:spcPct val="100000"/>
              </a:lnSpc>
              <a:spcBef>
                <a:spcPts val="328"/>
              </a:spcBef>
              <a:spcAft>
                <a:spcPts val="0"/>
              </a:spcAft>
              <a:buClr>
                <a:schemeClr val="dk1"/>
              </a:buClr>
              <a:buSzPts val="7500"/>
              <a:buNone/>
              <a:defRPr sz="1600" b="1"/>
            </a:lvl4pPr>
            <a:lvl5pPr marL="2286000" lvl="4" indent="-228600" algn="l">
              <a:lnSpc>
                <a:spcPct val="100000"/>
              </a:lnSpc>
              <a:spcBef>
                <a:spcPts val="328"/>
              </a:spcBef>
              <a:spcAft>
                <a:spcPts val="0"/>
              </a:spcAft>
              <a:buClr>
                <a:schemeClr val="dk1"/>
              </a:buClr>
              <a:buSzPts val="7500"/>
              <a:buNone/>
              <a:defRPr sz="1600" b="1"/>
            </a:lvl5pPr>
            <a:lvl6pPr marL="2743200" lvl="5" indent="-228600" algn="l">
              <a:lnSpc>
                <a:spcPct val="100000"/>
              </a:lnSpc>
              <a:spcBef>
                <a:spcPts val="328"/>
              </a:spcBef>
              <a:spcAft>
                <a:spcPts val="0"/>
              </a:spcAft>
              <a:buClr>
                <a:schemeClr val="dk1"/>
              </a:buClr>
              <a:buSzPts val="7500"/>
              <a:buNone/>
              <a:defRPr sz="1600" b="1"/>
            </a:lvl6pPr>
            <a:lvl7pPr marL="3200400" lvl="6" indent="-228600" algn="l">
              <a:lnSpc>
                <a:spcPct val="100000"/>
              </a:lnSpc>
              <a:spcBef>
                <a:spcPts val="328"/>
              </a:spcBef>
              <a:spcAft>
                <a:spcPts val="0"/>
              </a:spcAft>
              <a:buClr>
                <a:schemeClr val="dk1"/>
              </a:buClr>
              <a:buSzPts val="7500"/>
              <a:buNone/>
              <a:defRPr sz="1600" b="1"/>
            </a:lvl7pPr>
            <a:lvl8pPr marL="3657600" lvl="7" indent="-228600" algn="l">
              <a:lnSpc>
                <a:spcPct val="100000"/>
              </a:lnSpc>
              <a:spcBef>
                <a:spcPts val="328"/>
              </a:spcBef>
              <a:spcAft>
                <a:spcPts val="0"/>
              </a:spcAft>
              <a:buClr>
                <a:schemeClr val="dk1"/>
              </a:buClr>
              <a:buSzPts val="7500"/>
              <a:buNone/>
              <a:defRPr sz="1600" b="1"/>
            </a:lvl8pPr>
            <a:lvl9pPr marL="4114800" lvl="8" indent="-228600" algn="l">
              <a:lnSpc>
                <a:spcPct val="100000"/>
              </a:lnSpc>
              <a:spcBef>
                <a:spcPts val="328"/>
              </a:spcBef>
              <a:spcAft>
                <a:spcPts val="0"/>
              </a:spcAft>
              <a:buClr>
                <a:schemeClr val="dk1"/>
              </a:buClr>
              <a:buSzPts val="7500"/>
              <a:buNone/>
              <a:defRPr sz="1600" b="1"/>
            </a:lvl9pPr>
          </a:lstStyle>
          <a:p>
            <a:endParaRPr/>
          </a:p>
        </p:txBody>
      </p:sp>
      <p:sp>
        <p:nvSpPr>
          <p:cNvPr id="29" name="Google Shape;29;p22"/>
          <p:cNvSpPr txBox="1">
            <a:spLocks noGrp="1"/>
          </p:cNvSpPr>
          <p:nvPr>
            <p:ph type="body" idx="4"/>
          </p:nvPr>
        </p:nvSpPr>
        <p:spPr>
          <a:xfrm>
            <a:off x="4645026" y="1631156"/>
            <a:ext cx="40419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4"/>
              </a:spcBef>
              <a:spcAft>
                <a:spcPts val="0"/>
              </a:spcAft>
              <a:buClr>
                <a:schemeClr val="dk1"/>
              </a:buClr>
              <a:buSzPts val="11300"/>
              <a:buChar char="•"/>
              <a:defRPr sz="2500"/>
            </a:lvl1pPr>
            <a:lvl2pPr marL="914400" lvl="1" indent="-825500" algn="l">
              <a:lnSpc>
                <a:spcPct val="100000"/>
              </a:lnSpc>
              <a:spcBef>
                <a:spcPts val="411"/>
              </a:spcBef>
              <a:spcAft>
                <a:spcPts val="0"/>
              </a:spcAft>
              <a:buClr>
                <a:schemeClr val="dk1"/>
              </a:buClr>
              <a:buSzPts val="9400"/>
              <a:buChar char="–"/>
              <a:defRPr sz="2100"/>
            </a:lvl2pPr>
            <a:lvl3pPr marL="1371600" lvl="2" indent="-768350" algn="l">
              <a:lnSpc>
                <a:spcPct val="100000"/>
              </a:lnSpc>
              <a:spcBef>
                <a:spcPts val="372"/>
              </a:spcBef>
              <a:spcAft>
                <a:spcPts val="0"/>
              </a:spcAft>
              <a:buClr>
                <a:schemeClr val="dk1"/>
              </a:buClr>
              <a:buSzPts val="8500"/>
              <a:buChar char="•"/>
              <a:defRPr sz="1900"/>
            </a:lvl3pPr>
            <a:lvl4pPr marL="1828800" lvl="3" indent="-704850" algn="l">
              <a:lnSpc>
                <a:spcPct val="100000"/>
              </a:lnSpc>
              <a:spcBef>
                <a:spcPts val="328"/>
              </a:spcBef>
              <a:spcAft>
                <a:spcPts val="0"/>
              </a:spcAft>
              <a:buClr>
                <a:schemeClr val="dk1"/>
              </a:buClr>
              <a:buSzPts val="7500"/>
              <a:buChar char="–"/>
              <a:defRPr sz="1600"/>
            </a:lvl4pPr>
            <a:lvl5pPr marL="2286000" lvl="4" indent="-704850" algn="l">
              <a:lnSpc>
                <a:spcPct val="100000"/>
              </a:lnSpc>
              <a:spcBef>
                <a:spcPts val="328"/>
              </a:spcBef>
              <a:spcAft>
                <a:spcPts val="0"/>
              </a:spcAft>
              <a:buClr>
                <a:schemeClr val="dk1"/>
              </a:buClr>
              <a:buSzPts val="7500"/>
              <a:buChar char="»"/>
              <a:defRPr sz="1600"/>
            </a:lvl5pPr>
            <a:lvl6pPr marL="2743200" lvl="5" indent="-704850" algn="l">
              <a:lnSpc>
                <a:spcPct val="100000"/>
              </a:lnSpc>
              <a:spcBef>
                <a:spcPts val="328"/>
              </a:spcBef>
              <a:spcAft>
                <a:spcPts val="0"/>
              </a:spcAft>
              <a:buClr>
                <a:schemeClr val="dk1"/>
              </a:buClr>
              <a:buSzPts val="7500"/>
              <a:buChar char="•"/>
              <a:defRPr sz="1600"/>
            </a:lvl6pPr>
            <a:lvl7pPr marL="3200400" lvl="6" indent="-704850" algn="l">
              <a:lnSpc>
                <a:spcPct val="100000"/>
              </a:lnSpc>
              <a:spcBef>
                <a:spcPts val="328"/>
              </a:spcBef>
              <a:spcAft>
                <a:spcPts val="0"/>
              </a:spcAft>
              <a:buClr>
                <a:schemeClr val="dk1"/>
              </a:buClr>
              <a:buSzPts val="7500"/>
              <a:buChar char="•"/>
              <a:defRPr sz="1600"/>
            </a:lvl7pPr>
            <a:lvl8pPr marL="3657600" lvl="7" indent="-704850" algn="l">
              <a:lnSpc>
                <a:spcPct val="100000"/>
              </a:lnSpc>
              <a:spcBef>
                <a:spcPts val="328"/>
              </a:spcBef>
              <a:spcAft>
                <a:spcPts val="0"/>
              </a:spcAft>
              <a:buClr>
                <a:schemeClr val="dk1"/>
              </a:buClr>
              <a:buSzPts val="7500"/>
              <a:buChar char="•"/>
              <a:defRPr sz="1600"/>
            </a:lvl8pPr>
            <a:lvl9pPr marL="4114800" lvl="8" indent="-704850" algn="l">
              <a:lnSpc>
                <a:spcPct val="100000"/>
              </a:lnSpc>
              <a:spcBef>
                <a:spcPts val="328"/>
              </a:spcBef>
              <a:spcAft>
                <a:spcPts val="0"/>
              </a:spcAft>
              <a:buClr>
                <a:schemeClr val="dk1"/>
              </a:buClr>
              <a:buSzPts val="7500"/>
              <a:buChar char="•"/>
              <a:defRPr sz="1600"/>
            </a:lvl9pPr>
          </a:lstStyle>
          <a:p>
            <a:endParaRPr/>
          </a:p>
        </p:txBody>
      </p:sp>
      <p:sp>
        <p:nvSpPr>
          <p:cNvPr id="30" name="Google Shape;30;p22"/>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fld id="{927B8297-D314-4EF5-A7CD-28EDB430774E}" type="datetime1">
              <a:rPr lang="en-IN" smtClean="0"/>
              <a:t>30-01-2024</a:t>
            </a:fld>
            <a:endParaRPr/>
          </a:p>
        </p:txBody>
      </p:sp>
      <p:sp>
        <p:nvSpPr>
          <p:cNvPr id="31" name="Google Shape;31;p22"/>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TEAM 1 - MAJOR PROJECT</a:t>
            </a:r>
            <a:endParaRPr/>
          </a:p>
        </p:txBody>
      </p:sp>
      <p:sp>
        <p:nvSpPr>
          <p:cNvPr id="32" name="Google Shape;32;p22"/>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457202" y="204788"/>
            <a:ext cx="3008400" cy="8718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3575051" y="204789"/>
            <a:ext cx="5111700" cy="43899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660"/>
              </a:spcBef>
              <a:spcAft>
                <a:spcPts val="0"/>
              </a:spcAft>
              <a:buClr>
                <a:schemeClr val="dk1"/>
              </a:buClr>
              <a:buSzPts val="15100"/>
              <a:buChar char="•"/>
              <a:defRPr sz="3300"/>
            </a:lvl1pPr>
            <a:lvl2pPr marL="914400" lvl="1" indent="-1066800" algn="l">
              <a:lnSpc>
                <a:spcPct val="100000"/>
              </a:lnSpc>
              <a:spcBef>
                <a:spcPts val="577"/>
              </a:spcBef>
              <a:spcAft>
                <a:spcPts val="0"/>
              </a:spcAft>
              <a:buClr>
                <a:schemeClr val="dk1"/>
              </a:buClr>
              <a:buSzPts val="13200"/>
              <a:buChar char="–"/>
              <a:defRPr sz="2900"/>
            </a:lvl2pPr>
            <a:lvl3pPr marL="1371600" lvl="2" indent="-946150" algn="l">
              <a:lnSpc>
                <a:spcPct val="100000"/>
              </a:lnSpc>
              <a:spcBef>
                <a:spcPts val="494"/>
              </a:spcBef>
              <a:spcAft>
                <a:spcPts val="0"/>
              </a:spcAft>
              <a:buClr>
                <a:schemeClr val="dk1"/>
              </a:buClr>
              <a:buSzPts val="11300"/>
              <a:buChar char="•"/>
              <a:defRPr sz="2500"/>
            </a:lvl3pPr>
            <a:lvl4pPr marL="1828800" lvl="3" indent="-825500" algn="l">
              <a:lnSpc>
                <a:spcPct val="100000"/>
              </a:lnSpc>
              <a:spcBef>
                <a:spcPts val="411"/>
              </a:spcBef>
              <a:spcAft>
                <a:spcPts val="0"/>
              </a:spcAft>
              <a:buClr>
                <a:schemeClr val="dk1"/>
              </a:buClr>
              <a:buSzPts val="9400"/>
              <a:buChar char="–"/>
              <a:defRPr sz="2100"/>
            </a:lvl4pPr>
            <a:lvl5pPr marL="2286000" lvl="4" indent="-825500" algn="l">
              <a:lnSpc>
                <a:spcPct val="100000"/>
              </a:lnSpc>
              <a:spcBef>
                <a:spcPts val="411"/>
              </a:spcBef>
              <a:spcAft>
                <a:spcPts val="0"/>
              </a:spcAft>
              <a:buClr>
                <a:schemeClr val="dk1"/>
              </a:buClr>
              <a:buSzPts val="9400"/>
              <a:buChar char="»"/>
              <a:defRPr sz="2100"/>
            </a:lvl5pPr>
            <a:lvl6pPr marL="2743200" lvl="5" indent="-825500" algn="l">
              <a:lnSpc>
                <a:spcPct val="100000"/>
              </a:lnSpc>
              <a:spcBef>
                <a:spcPts val="411"/>
              </a:spcBef>
              <a:spcAft>
                <a:spcPts val="0"/>
              </a:spcAft>
              <a:buClr>
                <a:schemeClr val="dk1"/>
              </a:buClr>
              <a:buSzPts val="9400"/>
              <a:buChar char="•"/>
              <a:defRPr sz="2100"/>
            </a:lvl6pPr>
            <a:lvl7pPr marL="3200400" lvl="6" indent="-825500" algn="l">
              <a:lnSpc>
                <a:spcPct val="100000"/>
              </a:lnSpc>
              <a:spcBef>
                <a:spcPts val="411"/>
              </a:spcBef>
              <a:spcAft>
                <a:spcPts val="0"/>
              </a:spcAft>
              <a:buClr>
                <a:schemeClr val="dk1"/>
              </a:buClr>
              <a:buSzPts val="9400"/>
              <a:buChar char="•"/>
              <a:defRPr sz="2100"/>
            </a:lvl7pPr>
            <a:lvl8pPr marL="3657600" lvl="7" indent="-825500" algn="l">
              <a:lnSpc>
                <a:spcPct val="100000"/>
              </a:lnSpc>
              <a:spcBef>
                <a:spcPts val="411"/>
              </a:spcBef>
              <a:spcAft>
                <a:spcPts val="0"/>
              </a:spcAft>
              <a:buClr>
                <a:schemeClr val="dk1"/>
              </a:buClr>
              <a:buSzPts val="9400"/>
              <a:buChar char="•"/>
              <a:defRPr sz="2100"/>
            </a:lvl8pPr>
            <a:lvl9pPr marL="4114800" lvl="8" indent="-825500" algn="l">
              <a:lnSpc>
                <a:spcPct val="100000"/>
              </a:lnSpc>
              <a:spcBef>
                <a:spcPts val="411"/>
              </a:spcBef>
              <a:spcAft>
                <a:spcPts val="0"/>
              </a:spcAft>
              <a:buClr>
                <a:schemeClr val="dk1"/>
              </a:buClr>
              <a:buSzPts val="9400"/>
              <a:buChar char="•"/>
              <a:defRPr sz="2100"/>
            </a:lvl9pPr>
          </a:lstStyle>
          <a:p>
            <a:endParaRPr/>
          </a:p>
        </p:txBody>
      </p:sp>
      <p:sp>
        <p:nvSpPr>
          <p:cNvPr id="36" name="Google Shape;36;p23"/>
          <p:cNvSpPr txBox="1">
            <a:spLocks noGrp="1"/>
          </p:cNvSpPr>
          <p:nvPr>
            <p:ph type="body" idx="2"/>
          </p:nvPr>
        </p:nvSpPr>
        <p:spPr>
          <a:xfrm>
            <a:off x="457202" y="1076326"/>
            <a:ext cx="3008400" cy="35184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37" name="Google Shape;37;p23"/>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fld id="{B6A09FA6-6CD5-415C-A875-9A8DD6E82C92}" type="datetime1">
              <a:rPr lang="en-IN" smtClean="0"/>
              <a:t>30-01-2024</a:t>
            </a:fld>
            <a:endParaRPr/>
          </a:p>
        </p:txBody>
      </p:sp>
      <p:sp>
        <p:nvSpPr>
          <p:cNvPr id="38" name="Google Shape;38;p23"/>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TEAM 1 - MAJOR PROJECT</a:t>
            </a:r>
            <a:endParaRPr/>
          </a:p>
        </p:txBody>
      </p:sp>
      <p:sp>
        <p:nvSpPr>
          <p:cNvPr id="39" name="Google Shape;39;p2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1792289" y="3600452"/>
            <a:ext cx="5486400" cy="4251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4"/>
          <p:cNvSpPr>
            <a:spLocks noGrp="1"/>
          </p:cNvSpPr>
          <p:nvPr>
            <p:ph type="pic" idx="2"/>
          </p:nvPr>
        </p:nvSpPr>
        <p:spPr>
          <a:xfrm>
            <a:off x="1792289" y="459581"/>
            <a:ext cx="5486400" cy="3086100"/>
          </a:xfrm>
          <a:prstGeom prst="rect">
            <a:avLst/>
          </a:prstGeom>
          <a:noFill/>
          <a:ln>
            <a:noFill/>
          </a:ln>
        </p:spPr>
      </p:sp>
      <p:sp>
        <p:nvSpPr>
          <p:cNvPr id="43" name="Google Shape;43;p24"/>
          <p:cNvSpPr txBox="1">
            <a:spLocks noGrp="1"/>
          </p:cNvSpPr>
          <p:nvPr>
            <p:ph type="body" idx="1"/>
          </p:nvPr>
        </p:nvSpPr>
        <p:spPr>
          <a:xfrm>
            <a:off x="1792289" y="4025505"/>
            <a:ext cx="5486400" cy="6036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44" name="Google Shape;44;p24"/>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fld id="{CE970416-7BBA-4788-AA5A-508018704967}" type="datetime1">
              <a:rPr lang="en-IN" smtClean="0"/>
              <a:t>30-01-2024</a:t>
            </a:fld>
            <a:endParaRPr/>
          </a:p>
        </p:txBody>
      </p:sp>
      <p:sp>
        <p:nvSpPr>
          <p:cNvPr id="45" name="Google Shape;45;p24"/>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TEAM 1 - MAJOR PROJECT</a:t>
            </a:r>
            <a:endParaRPr/>
          </a:p>
        </p:txBody>
      </p:sp>
      <p:sp>
        <p:nvSpPr>
          <p:cNvPr id="46" name="Google Shape;46;p2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7"/>
        <p:cNvGrpSpPr/>
        <p:nvPr/>
      </p:nvGrpSpPr>
      <p:grpSpPr>
        <a:xfrm>
          <a:off x="0" y="0"/>
          <a:ext cx="0" cy="0"/>
          <a:chOff x="0" y="0"/>
          <a:chExt cx="0" cy="0"/>
        </a:xfrm>
      </p:grpSpPr>
      <p:sp>
        <p:nvSpPr>
          <p:cNvPr id="48" name="Google Shape;48;p25"/>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5"/>
          <p:cNvSpPr txBox="1">
            <a:spLocks noGrp="1"/>
          </p:cNvSpPr>
          <p:nvPr>
            <p:ph type="body" idx="1"/>
          </p:nvPr>
        </p:nvSpPr>
        <p:spPr>
          <a:xfrm rot="5400000">
            <a:off x="2874751" y="-1217399"/>
            <a:ext cx="3394500" cy="82296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0" name="Google Shape;50;p25"/>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fld id="{9996F114-0C54-43CC-B124-74BD0254C943}" type="datetime1">
              <a:rPr lang="en-IN" smtClean="0"/>
              <a:t>30-01-2024</a:t>
            </a:fld>
            <a:endParaRPr/>
          </a:p>
        </p:txBody>
      </p:sp>
      <p:sp>
        <p:nvSpPr>
          <p:cNvPr id="51" name="Google Shape;51;p25"/>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TEAM 1 - MAJOR PROJECT</a:t>
            </a:r>
            <a:endParaRPr/>
          </a:p>
        </p:txBody>
      </p:sp>
      <p:sp>
        <p:nvSpPr>
          <p:cNvPr id="52" name="Google Shape;52;p2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rot="5400000">
            <a:off x="5463751" y="1371630"/>
            <a:ext cx="4388700" cy="20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6"/>
          <p:cNvSpPr txBox="1">
            <a:spLocks noGrp="1"/>
          </p:cNvSpPr>
          <p:nvPr>
            <p:ph type="body" idx="1"/>
          </p:nvPr>
        </p:nvSpPr>
        <p:spPr>
          <a:xfrm rot="5400000">
            <a:off x="1272750" y="-609570"/>
            <a:ext cx="4388700" cy="60198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6" name="Google Shape;56;p26"/>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fld id="{D384DA64-BA5F-47AB-90B3-B7BA9F0A2D71}" type="datetime1">
              <a:rPr lang="en-IN" smtClean="0"/>
              <a:t>30-01-2024</a:t>
            </a:fld>
            <a:endParaRPr/>
          </a:p>
        </p:txBody>
      </p:sp>
      <p:sp>
        <p:nvSpPr>
          <p:cNvPr id="57" name="Google Shape;57;p26"/>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TEAM 1 - MAJOR PROJECT</a:t>
            </a:r>
            <a:endParaRPr/>
          </a:p>
        </p:txBody>
      </p:sp>
      <p:sp>
        <p:nvSpPr>
          <p:cNvPr id="58" name="Google Shape;58;p2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9">
            <a:alphaModFix/>
          </a:blip>
          <a:stretch>
            <a:fillRect/>
          </a:stretch>
        </a:blip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chemeClr val="dk1"/>
              </a:buClr>
              <a:buSzPts val="20700"/>
              <a:buFont typeface="Calibri"/>
              <a:buNone/>
              <a:defRPr sz="207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9"/>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marR="0" lvl="0" indent="-1187450" algn="l" rtl="0">
              <a:lnSpc>
                <a:spcPct val="100000"/>
              </a:lnSpc>
              <a:spcBef>
                <a:spcPts val="3020"/>
              </a:spcBef>
              <a:spcAft>
                <a:spcPts val="0"/>
              </a:spcAft>
              <a:buClr>
                <a:schemeClr val="dk1"/>
              </a:buClr>
              <a:buSzPts val="15100"/>
              <a:buFont typeface="Arial"/>
              <a:buChar char="•"/>
              <a:defRPr sz="15100" b="0" i="0" u="none" strike="noStrike" cap="none">
                <a:solidFill>
                  <a:schemeClr val="dk1"/>
                </a:solidFill>
                <a:latin typeface="Calibri"/>
                <a:ea typeface="Calibri"/>
                <a:cs typeface="Calibri"/>
                <a:sym typeface="Calibri"/>
              </a:defRPr>
            </a:lvl1pPr>
            <a:lvl2pPr marL="914400" marR="0" lvl="1" indent="-1066800" algn="l" rtl="0">
              <a:lnSpc>
                <a:spcPct val="100000"/>
              </a:lnSpc>
              <a:spcBef>
                <a:spcPts val="2640"/>
              </a:spcBef>
              <a:spcAft>
                <a:spcPts val="0"/>
              </a:spcAft>
              <a:buClr>
                <a:schemeClr val="dk1"/>
              </a:buClr>
              <a:buSzPts val="13200"/>
              <a:buFont typeface="Arial"/>
              <a:buChar char="–"/>
              <a:defRPr sz="13200" b="0" i="0" u="none" strike="noStrike" cap="none">
                <a:solidFill>
                  <a:schemeClr val="dk1"/>
                </a:solidFill>
                <a:latin typeface="Calibri"/>
                <a:ea typeface="Calibri"/>
                <a:cs typeface="Calibri"/>
                <a:sym typeface="Calibri"/>
              </a:defRPr>
            </a:lvl2pPr>
            <a:lvl3pPr marL="1371600" marR="0" lvl="2" indent="-946150" algn="l" rtl="0">
              <a:lnSpc>
                <a:spcPct val="100000"/>
              </a:lnSpc>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fld id="{F68B37D9-9B10-43F9-BF87-59F838AD66F4}" type="datetime1">
              <a:rPr lang="en-IN" smtClean="0"/>
              <a:t>30-01-2024</a:t>
            </a:fld>
            <a:endParaRPr/>
          </a:p>
        </p:txBody>
      </p:sp>
      <p:sp>
        <p:nvSpPr>
          <p:cNvPr id="9" name="Google Shape;9;p19"/>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r>
              <a:rPr lang="en-US"/>
              <a:t>TEAM 1 - MAJOR PROJECT</a:t>
            </a:r>
            <a:endParaRPr/>
          </a:p>
        </p:txBody>
      </p:sp>
      <p:sp>
        <p:nvSpPr>
          <p:cNvPr id="10" name="Google Shape;10;p19"/>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
          <p:cNvSpPr txBox="1">
            <a:spLocks noGrp="1"/>
          </p:cNvSpPr>
          <p:nvPr>
            <p:ph type="body" idx="1"/>
          </p:nvPr>
        </p:nvSpPr>
        <p:spPr>
          <a:xfrm>
            <a:off x="642938" y="2196703"/>
            <a:ext cx="7815262" cy="2661047"/>
          </a:xfrm>
          <a:prstGeom prst="rect">
            <a:avLst/>
          </a:prstGeom>
          <a:noFill/>
          <a:ln>
            <a:noFill/>
          </a:ln>
        </p:spPr>
        <p:txBody>
          <a:bodyPr spcFirstLastPara="1" wrap="square" lIns="94100" tIns="47025" rIns="94100" bIns="47025" anchor="t" anchorCtr="0">
            <a:noAutofit/>
          </a:bodyPr>
          <a:lstStyle/>
          <a:p>
            <a:pPr marL="0" lvl="0" indent="0" algn="l" rtl="0">
              <a:lnSpc>
                <a:spcPct val="100000"/>
              </a:lnSpc>
              <a:spcBef>
                <a:spcPts val="3020"/>
              </a:spcBef>
              <a:spcAft>
                <a:spcPts val="0"/>
              </a:spcAft>
              <a:buSzPts val="15100"/>
              <a:buNone/>
            </a:pPr>
            <a:endParaRPr dirty="0"/>
          </a:p>
          <a:p>
            <a:pPr marL="457200" lvl="0" indent="501650" algn="l" rtl="0">
              <a:lnSpc>
                <a:spcPct val="100000"/>
              </a:lnSpc>
              <a:spcBef>
                <a:spcPts val="3020"/>
              </a:spcBef>
              <a:spcAft>
                <a:spcPts val="0"/>
              </a:spcAft>
              <a:buSzPts val="15100"/>
              <a:buNone/>
            </a:pPr>
            <a:endParaRPr dirty="0"/>
          </a:p>
        </p:txBody>
      </p:sp>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dirty="0"/>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dirty="0">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76268" y="827684"/>
            <a:ext cx="8791464" cy="857400"/>
          </a:xfrm>
        </p:spPr>
        <p:txBody>
          <a:bodyPr/>
          <a:lstStyle/>
          <a:p>
            <a:r>
              <a:rPr lang="en-US" sz="2400" dirty="0">
                <a:latin typeface="Bookman Old Style" panose="02050604050505020204" pitchFamily="18" charset="0"/>
              </a:rPr>
              <a:t>A Seminar on</a:t>
            </a:r>
            <a:br>
              <a:rPr lang="en-US" sz="3600" dirty="0">
                <a:latin typeface="Bookman Old Style" panose="02050604050505020204" pitchFamily="18" charset="0"/>
              </a:rPr>
            </a:br>
            <a:r>
              <a:rPr lang="en-US" sz="2800" b="1" dirty="0">
                <a:latin typeface="Cambria" panose="02040503050406030204" pitchFamily="18" charset="0"/>
                <a:ea typeface="Cambria" panose="02040503050406030204" pitchFamily="18" charset="0"/>
              </a:rPr>
              <a:t>Enhanced Image Steganography using Dual Authentication and Camellia Cipher Encryption</a:t>
            </a:r>
            <a:endParaRPr lang="en-US" sz="3600" b="1" dirty="0">
              <a:latin typeface="Cambria" panose="02040503050406030204" pitchFamily="18" charset="0"/>
              <a:ea typeface="Cambria" panose="02040503050406030204" pitchFamily="18" charset="0"/>
            </a:endParaRPr>
          </a:p>
        </p:txBody>
      </p:sp>
      <p:sp>
        <p:nvSpPr>
          <p:cNvPr id="3" name="TextBox 2"/>
          <p:cNvSpPr txBox="1"/>
          <p:nvPr/>
        </p:nvSpPr>
        <p:spPr>
          <a:xfrm>
            <a:off x="377961" y="3269583"/>
            <a:ext cx="4425677" cy="954107"/>
          </a:xfrm>
          <a:prstGeom prst="rect">
            <a:avLst/>
          </a:prstGeom>
          <a:noFill/>
        </p:spPr>
        <p:txBody>
          <a:bodyPr wrap="square" rtlCol="0">
            <a:spAutoFit/>
          </a:bodyPr>
          <a:lstStyle/>
          <a:p>
            <a:r>
              <a:rPr lang="en-US" b="1" dirty="0">
                <a:latin typeface="Bookman Old Style" panose="02050604050505020204" pitchFamily="18" charset="0"/>
              </a:rPr>
              <a:t>Team Details:</a:t>
            </a:r>
          </a:p>
          <a:p>
            <a:pPr marL="342900" indent="-342900">
              <a:buFont typeface="+mj-lt"/>
              <a:buAutoNum type="arabicPeriod"/>
            </a:pPr>
            <a:r>
              <a:rPr lang="en-US" dirty="0">
                <a:latin typeface="Bookman Old Style" panose="02050604050505020204" pitchFamily="18" charset="0"/>
              </a:rPr>
              <a:t>G. Mahalakshmi Sai Padmini (20EG105415)</a:t>
            </a:r>
          </a:p>
          <a:p>
            <a:pPr marL="342900" indent="-342900">
              <a:buFont typeface="+mj-lt"/>
              <a:buAutoNum type="arabicPeriod"/>
            </a:pPr>
            <a:r>
              <a:rPr lang="en-US" dirty="0">
                <a:latin typeface="Bookman Old Style" panose="02050604050505020204" pitchFamily="18" charset="0"/>
              </a:rPr>
              <a:t>B. Vaishnavi (20EG105406)</a:t>
            </a:r>
          </a:p>
          <a:p>
            <a:pPr marL="342900" indent="-342900">
              <a:buFont typeface="+mj-lt"/>
              <a:buAutoNum type="arabicPeriod"/>
            </a:pPr>
            <a:r>
              <a:rPr lang="en-US" dirty="0">
                <a:latin typeface="Bookman Old Style" panose="02050604050505020204" pitchFamily="18" charset="0"/>
              </a:rPr>
              <a:t>CH. Shreya (20EG105407)</a:t>
            </a:r>
          </a:p>
        </p:txBody>
      </p:sp>
      <p:sp>
        <p:nvSpPr>
          <p:cNvPr id="8" name="TextBox 7"/>
          <p:cNvSpPr txBox="1"/>
          <p:nvPr/>
        </p:nvSpPr>
        <p:spPr>
          <a:xfrm>
            <a:off x="5517900" y="3265616"/>
            <a:ext cx="2070599" cy="738664"/>
          </a:xfrm>
          <a:prstGeom prst="rect">
            <a:avLst/>
          </a:prstGeom>
          <a:noFill/>
        </p:spPr>
        <p:txBody>
          <a:bodyPr wrap="square" rtlCol="0">
            <a:spAutoFit/>
          </a:bodyPr>
          <a:lstStyle/>
          <a:p>
            <a:r>
              <a:rPr lang="en-US" b="1" dirty="0">
                <a:latin typeface="Bookman Old Style" panose="02050604050505020204" pitchFamily="18" charset="0"/>
              </a:rPr>
              <a:t>Project Supervisor: </a:t>
            </a:r>
          </a:p>
          <a:p>
            <a:r>
              <a:rPr lang="en-US" dirty="0">
                <a:latin typeface="Bookman Old Style" panose="02050604050505020204" pitchFamily="18" charset="0"/>
              </a:rPr>
              <a:t>Dr. K. Madhuri</a:t>
            </a:r>
          </a:p>
          <a:p>
            <a:r>
              <a:rPr lang="en-US" dirty="0">
                <a:latin typeface="Bookman Old Style" panose="02050604050505020204" pitchFamily="18" charset="0"/>
              </a:rPr>
              <a:t>Associate Professor</a:t>
            </a:r>
          </a:p>
        </p:txBody>
      </p:sp>
      <p:sp>
        <p:nvSpPr>
          <p:cNvPr id="5" name="Footer Placeholder 4"/>
          <p:cNvSpPr>
            <a:spLocks noGrp="1"/>
          </p:cNvSpPr>
          <p:nvPr>
            <p:ph type="ftr" idx="11"/>
          </p:nvPr>
        </p:nvSpPr>
        <p:spPr>
          <a:xfrm>
            <a:off x="3124200" y="4718687"/>
            <a:ext cx="2895600" cy="273900"/>
          </a:xfrm>
        </p:spPr>
        <p:txBody>
          <a:bodyPr/>
          <a:lstStyle/>
          <a:p>
            <a:r>
              <a:rPr lang="en-US" dirty="0"/>
              <a:t>TEAM 1 - MAJOR PROJECT</a:t>
            </a:r>
          </a:p>
        </p:txBody>
      </p:sp>
      <p:sp>
        <p:nvSpPr>
          <p:cNvPr id="6" name="Rectangle 5">
            <a:extLst>
              <a:ext uri="{FF2B5EF4-FFF2-40B4-BE49-F238E27FC236}">
                <a16:creationId xmlns:a16="http://schemas.microsoft.com/office/drawing/2014/main" id="{9C7E2679-789B-055B-BA37-07D1CA710A46}"/>
              </a:ext>
            </a:extLst>
          </p:cNvPr>
          <p:cNvSpPr/>
          <p:nvPr/>
        </p:nvSpPr>
        <p:spPr>
          <a:xfrm>
            <a:off x="3937050" y="2246501"/>
            <a:ext cx="1269899"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TEAM 1</a:t>
            </a:r>
          </a:p>
        </p:txBody>
      </p:sp>
      <p:sp>
        <p:nvSpPr>
          <p:cNvPr id="7" name="Date Placeholder 6">
            <a:extLst>
              <a:ext uri="{FF2B5EF4-FFF2-40B4-BE49-F238E27FC236}">
                <a16:creationId xmlns:a16="http://schemas.microsoft.com/office/drawing/2014/main" id="{FA9AB5FF-5463-FDF4-F3D3-6C5703D4C601}"/>
              </a:ext>
            </a:extLst>
          </p:cNvPr>
          <p:cNvSpPr>
            <a:spLocks noGrp="1"/>
          </p:cNvSpPr>
          <p:nvPr>
            <p:ph type="dt" idx="10"/>
          </p:nvPr>
        </p:nvSpPr>
        <p:spPr/>
        <p:txBody>
          <a:bodyPr/>
          <a:lstStyle/>
          <a:p>
            <a:fld id="{7EBFCC2C-3D75-4277-A864-484537B5B1AA}" type="datetime1">
              <a:rPr lang="en-IN" smtClean="0"/>
              <a:t>30-01-2024</a:t>
            </a:fld>
            <a:endParaRPr lang="en-IN" dirty="0"/>
          </a:p>
        </p:txBody>
      </p:sp>
    </p:spTree>
    <p:extLst>
      <p:ext uri="{BB962C8B-B14F-4D97-AF65-F5344CB8AC3E}">
        <p14:creationId xmlns:p14="http://schemas.microsoft.com/office/powerpoint/2010/main" val="361293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56314CC-B785-67B9-3F16-A1F1EDEB429E}"/>
              </a:ext>
            </a:extLst>
          </p:cNvPr>
          <p:cNvSpPr>
            <a:spLocks noGrp="1"/>
          </p:cNvSpPr>
          <p:nvPr>
            <p:ph type="dt" idx="10"/>
          </p:nvPr>
        </p:nvSpPr>
        <p:spPr/>
        <p:txBody>
          <a:bodyPr/>
          <a:lstStyle/>
          <a:p>
            <a:fld id="{ECF4E4DA-5132-4948-A63B-7E2F3A73A930}" type="datetime1">
              <a:rPr lang="en-IN" smtClean="0"/>
              <a:t>30-01-2024</a:t>
            </a:fld>
            <a:endParaRPr lang="en-IN"/>
          </a:p>
        </p:txBody>
      </p:sp>
      <p:sp>
        <p:nvSpPr>
          <p:cNvPr id="6" name="Footer Placeholder 5">
            <a:extLst>
              <a:ext uri="{FF2B5EF4-FFF2-40B4-BE49-F238E27FC236}">
                <a16:creationId xmlns:a16="http://schemas.microsoft.com/office/drawing/2014/main" id="{D868DA12-09AC-3D27-9FF5-9FC91F9C2848}"/>
              </a:ext>
            </a:extLst>
          </p:cNvPr>
          <p:cNvSpPr>
            <a:spLocks noGrp="1"/>
          </p:cNvSpPr>
          <p:nvPr>
            <p:ph type="ftr" idx="11"/>
          </p:nvPr>
        </p:nvSpPr>
        <p:spPr/>
        <p:txBody>
          <a:bodyPr/>
          <a:lstStyle/>
          <a:p>
            <a:r>
              <a:rPr lang="en-US"/>
              <a:t>TEAM 1 - MAJOR PROJECT</a:t>
            </a:r>
          </a:p>
        </p:txBody>
      </p:sp>
      <p:sp>
        <p:nvSpPr>
          <p:cNvPr id="7" name="Slide Number Placeholder 6">
            <a:extLst>
              <a:ext uri="{FF2B5EF4-FFF2-40B4-BE49-F238E27FC236}">
                <a16:creationId xmlns:a16="http://schemas.microsoft.com/office/drawing/2014/main" id="{A47D952B-F49D-E755-B42E-D8A1C800D5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2050" name="Picture 2">
            <a:extLst>
              <a:ext uri="{FF2B5EF4-FFF2-40B4-BE49-F238E27FC236}">
                <a16:creationId xmlns:a16="http://schemas.microsoft.com/office/drawing/2014/main" id="{40A308BA-C8C0-7A42-9DDC-F214C6053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45" y="1616102"/>
            <a:ext cx="3840094" cy="2271086"/>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a:extLst>
              <a:ext uri="{FF2B5EF4-FFF2-40B4-BE49-F238E27FC236}">
                <a16:creationId xmlns:a16="http://schemas.microsoft.com/office/drawing/2014/main" id="{29238482-FEF2-554B-C8BA-A74FE9A40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8409" y="2070260"/>
            <a:ext cx="4447693" cy="10029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30827CF3-A2DC-1659-22B0-9AC1A09BE3A9}"/>
              </a:ext>
            </a:extLst>
          </p:cNvPr>
          <p:cNvSpPr>
            <a:spLocks noChangeArrowheads="1"/>
          </p:cNvSpPr>
          <p:nvPr/>
        </p:nvSpPr>
        <p:spPr bwMode="auto">
          <a:xfrm>
            <a:off x="657225" y="808272"/>
            <a:ext cx="752236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AutoNum type="arabicPeriod"/>
              <a:tabLst/>
            </a:pPr>
            <a:r>
              <a:rPr kumimoji="0" lang="en-US" altLang="en-US"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Singular Value Decomposition for Image Similarity Calculation</a:t>
            </a:r>
          </a:p>
          <a:p>
            <a:pPr marR="0" lvl="0" algn="l" defTabSz="914400" rtl="0" eaLnBrk="0" fontAlgn="base" latinLnBrk="0" hangingPunct="0">
              <a:lnSpc>
                <a:spcPct val="100000"/>
              </a:lnSpc>
              <a:spcBef>
                <a:spcPct val="0"/>
              </a:spcBef>
              <a:spcAft>
                <a:spcPct val="0"/>
              </a:spcAft>
              <a:buClrTx/>
              <a:buSzTx/>
              <a:tabLst/>
            </a:pPr>
            <a:endParaRPr lang="en-US" altLang="en-US" dirty="0">
              <a:solidFill>
                <a:schemeClr val="tx1"/>
              </a:solidFill>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Image similarity evaluation based on difference in </a:t>
            </a:r>
            <a:r>
              <a:rPr kumimoji="0" lang="en-US" altLang="en-US"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CONTRAST</a:t>
            </a: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99766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A1389F48-7AFE-1C93-E9AE-58547690D54F}"/>
              </a:ext>
            </a:extLst>
          </p:cNvPr>
          <p:cNvSpPr>
            <a:spLocks noGrp="1"/>
          </p:cNvSpPr>
          <p:nvPr>
            <p:ph type="dt" idx="10"/>
          </p:nvPr>
        </p:nvSpPr>
        <p:spPr/>
        <p:txBody>
          <a:bodyPr/>
          <a:lstStyle/>
          <a:p>
            <a:fld id="{ECF4E4DA-5132-4948-A63B-7E2F3A73A930}" type="datetime1">
              <a:rPr lang="en-IN" smtClean="0"/>
              <a:t>30-01-2024</a:t>
            </a:fld>
            <a:endParaRPr lang="en-IN"/>
          </a:p>
        </p:txBody>
      </p:sp>
      <p:sp>
        <p:nvSpPr>
          <p:cNvPr id="6" name="Footer Placeholder 5">
            <a:extLst>
              <a:ext uri="{FF2B5EF4-FFF2-40B4-BE49-F238E27FC236}">
                <a16:creationId xmlns:a16="http://schemas.microsoft.com/office/drawing/2014/main" id="{756B4505-D140-8555-4293-18DB2E8A3FF3}"/>
              </a:ext>
            </a:extLst>
          </p:cNvPr>
          <p:cNvSpPr>
            <a:spLocks noGrp="1"/>
          </p:cNvSpPr>
          <p:nvPr>
            <p:ph type="ftr" idx="11"/>
          </p:nvPr>
        </p:nvSpPr>
        <p:spPr/>
        <p:txBody>
          <a:bodyPr/>
          <a:lstStyle/>
          <a:p>
            <a:r>
              <a:rPr lang="en-US"/>
              <a:t>TEAM 1 - MAJOR PROJECT</a:t>
            </a:r>
          </a:p>
        </p:txBody>
      </p:sp>
      <p:sp>
        <p:nvSpPr>
          <p:cNvPr id="7" name="Slide Number Placeholder 6">
            <a:extLst>
              <a:ext uri="{FF2B5EF4-FFF2-40B4-BE49-F238E27FC236}">
                <a16:creationId xmlns:a16="http://schemas.microsoft.com/office/drawing/2014/main" id="{1B560F5C-9540-A160-4C3E-615C06CAC0A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3074" name="Picture 2">
            <a:extLst>
              <a:ext uri="{FF2B5EF4-FFF2-40B4-BE49-F238E27FC236}">
                <a16:creationId xmlns:a16="http://schemas.microsoft.com/office/drawing/2014/main" id="{223861E4-730C-A912-DA4F-37BC36C98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386" y="1370856"/>
            <a:ext cx="4302803" cy="2483643"/>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a:extLst>
              <a:ext uri="{FF2B5EF4-FFF2-40B4-BE49-F238E27FC236}">
                <a16:creationId xmlns:a16="http://schemas.microsoft.com/office/drawing/2014/main" id="{2AADC8FF-6591-C558-BECD-5DC23AB7F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634" y="2086723"/>
            <a:ext cx="3910166" cy="7331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83C9BF24-EF2E-B720-81EC-574CEE020909}"/>
              </a:ext>
            </a:extLst>
          </p:cNvPr>
          <p:cNvSpPr>
            <a:spLocks noChangeArrowheads="1"/>
          </p:cNvSpPr>
          <p:nvPr/>
        </p:nvSpPr>
        <p:spPr bwMode="auto">
          <a:xfrm>
            <a:off x="1185862" y="650738"/>
            <a:ext cx="51203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Image similarity evaluation based on difference in </a:t>
            </a:r>
            <a:r>
              <a:rPr kumimoji="0" lang="en-US" altLang="en-US"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BRIGHTNESS</a:t>
            </a: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sp>
        <p:nvSpPr>
          <p:cNvPr id="10" name="Rectangle 5">
            <a:extLst>
              <a:ext uri="{FF2B5EF4-FFF2-40B4-BE49-F238E27FC236}">
                <a16:creationId xmlns:a16="http://schemas.microsoft.com/office/drawing/2014/main" id="{C6A61447-35CB-6409-9C07-516B4FA28A9B}"/>
              </a:ext>
            </a:extLst>
          </p:cNvPr>
          <p:cNvSpPr>
            <a:spLocks noChangeArrowheads="1"/>
          </p:cNvSpPr>
          <p:nvPr/>
        </p:nvSpPr>
        <p:spPr bwMode="auto">
          <a:xfrm>
            <a:off x="0" y="52990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410151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5507774-A8B1-658C-D45C-B820EF18D463}"/>
              </a:ext>
            </a:extLst>
          </p:cNvPr>
          <p:cNvSpPr>
            <a:spLocks noGrp="1"/>
          </p:cNvSpPr>
          <p:nvPr>
            <p:ph type="dt" idx="10"/>
          </p:nvPr>
        </p:nvSpPr>
        <p:spPr/>
        <p:txBody>
          <a:bodyPr/>
          <a:lstStyle/>
          <a:p>
            <a:fld id="{ECF4E4DA-5132-4948-A63B-7E2F3A73A930}" type="datetime1">
              <a:rPr lang="en-IN" smtClean="0"/>
              <a:t>30-01-2024</a:t>
            </a:fld>
            <a:endParaRPr lang="en-IN"/>
          </a:p>
        </p:txBody>
      </p:sp>
      <p:sp>
        <p:nvSpPr>
          <p:cNvPr id="6" name="Footer Placeholder 5">
            <a:extLst>
              <a:ext uri="{FF2B5EF4-FFF2-40B4-BE49-F238E27FC236}">
                <a16:creationId xmlns:a16="http://schemas.microsoft.com/office/drawing/2014/main" id="{B032B480-1AB3-D870-517C-D34FA15A3864}"/>
              </a:ext>
            </a:extLst>
          </p:cNvPr>
          <p:cNvSpPr>
            <a:spLocks noGrp="1"/>
          </p:cNvSpPr>
          <p:nvPr>
            <p:ph type="ftr" idx="11"/>
          </p:nvPr>
        </p:nvSpPr>
        <p:spPr/>
        <p:txBody>
          <a:bodyPr/>
          <a:lstStyle/>
          <a:p>
            <a:r>
              <a:rPr lang="en-US"/>
              <a:t>TEAM 1 - MAJOR PROJECT</a:t>
            </a:r>
          </a:p>
        </p:txBody>
      </p:sp>
      <p:sp>
        <p:nvSpPr>
          <p:cNvPr id="7" name="Slide Number Placeholder 6">
            <a:extLst>
              <a:ext uri="{FF2B5EF4-FFF2-40B4-BE49-F238E27FC236}">
                <a16:creationId xmlns:a16="http://schemas.microsoft.com/office/drawing/2014/main" id="{355A6766-50B1-B0D8-F1CF-0CC0AA0A1C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4098" name="Picture 2">
            <a:extLst>
              <a:ext uri="{FF2B5EF4-FFF2-40B4-BE49-F238E27FC236}">
                <a16:creationId xmlns:a16="http://schemas.microsoft.com/office/drawing/2014/main" id="{6BBC9FC8-DC3B-0363-2774-B86B0030C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710" y="1536445"/>
            <a:ext cx="4203290" cy="2548857"/>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a:extLst>
              <a:ext uri="{FF2B5EF4-FFF2-40B4-BE49-F238E27FC236}">
                <a16:creationId xmlns:a16="http://schemas.microsoft.com/office/drawing/2014/main" id="{50301EB6-F983-8A46-62FF-CDE40A8AD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9090" y="2014461"/>
            <a:ext cx="3797709" cy="78773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96DF7F31-E9F1-7492-13E2-C1170EC296C4}"/>
              </a:ext>
            </a:extLst>
          </p:cNvPr>
          <p:cNvSpPr>
            <a:spLocks noChangeArrowheads="1"/>
          </p:cNvSpPr>
          <p:nvPr/>
        </p:nvSpPr>
        <p:spPr bwMode="auto">
          <a:xfrm>
            <a:off x="1120878" y="692886"/>
            <a:ext cx="559277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Image similarity evaluation based on difference in </a:t>
            </a:r>
            <a:r>
              <a:rPr kumimoji="0" lang="en-US" altLang="en-US"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IMAGE MIRRORING</a:t>
            </a: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sp>
        <p:nvSpPr>
          <p:cNvPr id="10" name="Rectangle 5">
            <a:extLst>
              <a:ext uri="{FF2B5EF4-FFF2-40B4-BE49-F238E27FC236}">
                <a16:creationId xmlns:a16="http://schemas.microsoft.com/office/drawing/2014/main" id="{9F1C030D-75BE-A605-0475-CDB2788F5E38}"/>
              </a:ext>
            </a:extLst>
          </p:cNvPr>
          <p:cNvSpPr>
            <a:spLocks noChangeArrowheads="1"/>
          </p:cNvSpPr>
          <p:nvPr/>
        </p:nvSpPr>
        <p:spPr bwMode="auto">
          <a:xfrm flipV="1">
            <a:off x="117987" y="4470911"/>
            <a:ext cx="49536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220601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9354A1A-6841-4BEC-727B-70C7E156CCF4}"/>
              </a:ext>
            </a:extLst>
          </p:cNvPr>
          <p:cNvSpPr>
            <a:spLocks noGrp="1"/>
          </p:cNvSpPr>
          <p:nvPr>
            <p:ph type="dt" idx="10"/>
          </p:nvPr>
        </p:nvSpPr>
        <p:spPr/>
        <p:txBody>
          <a:bodyPr/>
          <a:lstStyle/>
          <a:p>
            <a:fld id="{ECF4E4DA-5132-4948-A63B-7E2F3A73A930}" type="datetime1">
              <a:rPr lang="en-IN" smtClean="0"/>
              <a:t>30-01-2024</a:t>
            </a:fld>
            <a:endParaRPr lang="en-IN"/>
          </a:p>
        </p:txBody>
      </p:sp>
      <p:sp>
        <p:nvSpPr>
          <p:cNvPr id="6" name="Footer Placeholder 5">
            <a:extLst>
              <a:ext uri="{FF2B5EF4-FFF2-40B4-BE49-F238E27FC236}">
                <a16:creationId xmlns:a16="http://schemas.microsoft.com/office/drawing/2014/main" id="{9F24507E-A85C-286F-882B-D08D22505DAD}"/>
              </a:ext>
            </a:extLst>
          </p:cNvPr>
          <p:cNvSpPr>
            <a:spLocks noGrp="1"/>
          </p:cNvSpPr>
          <p:nvPr>
            <p:ph type="ftr" idx="11"/>
          </p:nvPr>
        </p:nvSpPr>
        <p:spPr/>
        <p:txBody>
          <a:bodyPr/>
          <a:lstStyle/>
          <a:p>
            <a:r>
              <a:rPr lang="en-US"/>
              <a:t>TEAM 1 - MAJOR PROJECT</a:t>
            </a:r>
          </a:p>
        </p:txBody>
      </p:sp>
      <p:sp>
        <p:nvSpPr>
          <p:cNvPr id="7" name="Slide Number Placeholder 6">
            <a:extLst>
              <a:ext uri="{FF2B5EF4-FFF2-40B4-BE49-F238E27FC236}">
                <a16:creationId xmlns:a16="http://schemas.microsoft.com/office/drawing/2014/main" id="{60EE3216-9CA3-DFAA-3A77-98111C73D5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5123" name="Picture 10">
            <a:extLst>
              <a:ext uri="{FF2B5EF4-FFF2-40B4-BE49-F238E27FC236}">
                <a16:creationId xmlns:a16="http://schemas.microsoft.com/office/drawing/2014/main" id="{66437D16-DE24-0A78-4AD5-00D71DA7C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544" y="1268598"/>
            <a:ext cx="2598738" cy="160813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11">
            <a:extLst>
              <a:ext uri="{FF2B5EF4-FFF2-40B4-BE49-F238E27FC236}">
                <a16:creationId xmlns:a16="http://schemas.microsoft.com/office/drawing/2014/main" id="{E4342778-B7DA-17E3-0E8F-F4B9E9D8D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2381" y="1317628"/>
            <a:ext cx="2416175" cy="1616075"/>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1">
            <a:extLst>
              <a:ext uri="{FF2B5EF4-FFF2-40B4-BE49-F238E27FC236}">
                <a16:creationId xmlns:a16="http://schemas.microsoft.com/office/drawing/2014/main" id="{F3714390-4131-9B64-77A0-D97883172A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0650" y="3334193"/>
            <a:ext cx="3736181" cy="6647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C11D798B-B17C-1346-18A6-0AED15F67454}"/>
              </a:ext>
            </a:extLst>
          </p:cNvPr>
          <p:cNvSpPr>
            <a:spLocks noChangeArrowheads="1"/>
          </p:cNvSpPr>
          <p:nvPr/>
        </p:nvSpPr>
        <p:spPr bwMode="auto">
          <a:xfrm>
            <a:off x="978694" y="686591"/>
            <a:ext cx="5517356"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2. KL Divergence for Embedding Distortion of the Image</a:t>
            </a: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sp>
        <p:nvSpPr>
          <p:cNvPr id="9" name="Rectangle 5">
            <a:extLst>
              <a:ext uri="{FF2B5EF4-FFF2-40B4-BE49-F238E27FC236}">
                <a16:creationId xmlns:a16="http://schemas.microsoft.com/office/drawing/2014/main" id="{2F588B10-800C-9B31-F434-37777442B95B}"/>
              </a:ext>
            </a:extLst>
          </p:cNvPr>
          <p:cNvSpPr>
            <a:spLocks noChangeArrowheads="1"/>
          </p:cNvSpPr>
          <p:nvPr/>
        </p:nvSpPr>
        <p:spPr bwMode="auto">
          <a:xfrm>
            <a:off x="921544" y="26582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F3C0E440-E644-53FA-8615-069E07CDE3D4}"/>
              </a:ext>
            </a:extLst>
          </p:cNvPr>
          <p:cNvSpPr txBox="1"/>
          <p:nvPr/>
        </p:nvSpPr>
        <p:spPr>
          <a:xfrm>
            <a:off x="150019" y="3115728"/>
            <a:ext cx="4932362" cy="1310039"/>
          </a:xfrm>
          <a:prstGeom prst="rect">
            <a:avLst/>
          </a:prstGeom>
          <a:noFill/>
        </p:spPr>
        <p:txBody>
          <a:bodyPr wrap="square">
            <a:spAutoFit/>
          </a:bodyPr>
          <a:lstStyle/>
          <a:p>
            <a:pPr indent="114300" algn="just">
              <a:lnSpc>
                <a:spcPct val="115000"/>
              </a:lnSpc>
              <a:spcBef>
                <a:spcPts val="1400"/>
              </a:spcBef>
              <a:spcAft>
                <a:spcPts val="1400"/>
              </a:spcAft>
            </a:pPr>
            <a:r>
              <a:rPr lang="en-IN" sz="1400" dirty="0">
                <a:effectLst/>
                <a:latin typeface="Cambria" panose="02040503050406030204" pitchFamily="18" charset="0"/>
                <a:ea typeface="Cambria" panose="02040503050406030204" pitchFamily="18" charset="0"/>
              </a:rPr>
              <a:t>KL Divergence is the measure of difference between two probability distributions which does not takes account of the overall texture of the image. This metric is not crucial for understanding distortions that involve changes in image structure, geometry, or content.</a:t>
            </a:r>
          </a:p>
        </p:txBody>
      </p:sp>
    </p:spTree>
    <p:extLst>
      <p:ext uri="{BB962C8B-B14F-4D97-AF65-F5344CB8AC3E}">
        <p14:creationId xmlns:p14="http://schemas.microsoft.com/office/powerpoint/2010/main" val="2430740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9354A1A-6841-4BEC-727B-70C7E156CCF4}"/>
              </a:ext>
            </a:extLst>
          </p:cNvPr>
          <p:cNvSpPr>
            <a:spLocks noGrp="1"/>
          </p:cNvSpPr>
          <p:nvPr>
            <p:ph type="dt" idx="10"/>
          </p:nvPr>
        </p:nvSpPr>
        <p:spPr/>
        <p:txBody>
          <a:bodyPr/>
          <a:lstStyle/>
          <a:p>
            <a:fld id="{ECF4E4DA-5132-4948-A63B-7E2F3A73A930}" type="datetime1">
              <a:rPr lang="en-IN" smtClean="0"/>
              <a:t>30-01-2024</a:t>
            </a:fld>
            <a:endParaRPr lang="en-IN"/>
          </a:p>
        </p:txBody>
      </p:sp>
      <p:sp>
        <p:nvSpPr>
          <p:cNvPr id="6" name="Footer Placeholder 5">
            <a:extLst>
              <a:ext uri="{FF2B5EF4-FFF2-40B4-BE49-F238E27FC236}">
                <a16:creationId xmlns:a16="http://schemas.microsoft.com/office/drawing/2014/main" id="{9F24507E-A85C-286F-882B-D08D22505DAD}"/>
              </a:ext>
            </a:extLst>
          </p:cNvPr>
          <p:cNvSpPr>
            <a:spLocks noGrp="1"/>
          </p:cNvSpPr>
          <p:nvPr>
            <p:ph type="ftr" idx="11"/>
          </p:nvPr>
        </p:nvSpPr>
        <p:spPr/>
        <p:txBody>
          <a:bodyPr/>
          <a:lstStyle/>
          <a:p>
            <a:r>
              <a:rPr lang="en-US"/>
              <a:t>TEAM 1 - MAJOR PROJECT</a:t>
            </a:r>
          </a:p>
        </p:txBody>
      </p:sp>
      <p:sp>
        <p:nvSpPr>
          <p:cNvPr id="7" name="Slide Number Placeholder 6">
            <a:extLst>
              <a:ext uri="{FF2B5EF4-FFF2-40B4-BE49-F238E27FC236}">
                <a16:creationId xmlns:a16="http://schemas.microsoft.com/office/drawing/2014/main" id="{60EE3216-9CA3-DFAA-3A77-98111C73D5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2" name="Rectangle 2">
            <a:extLst>
              <a:ext uri="{FF2B5EF4-FFF2-40B4-BE49-F238E27FC236}">
                <a16:creationId xmlns:a16="http://schemas.microsoft.com/office/drawing/2014/main" id="{2EF538E6-5F13-4F6D-FB94-BD6D47E8824A}"/>
              </a:ext>
            </a:extLst>
          </p:cNvPr>
          <p:cNvSpPr>
            <a:spLocks noChangeArrowheads="1"/>
          </p:cNvSpPr>
          <p:nvPr/>
        </p:nvSpPr>
        <p:spPr bwMode="auto">
          <a:xfrm>
            <a:off x="1199536" y="786796"/>
            <a:ext cx="43941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143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3. Consideration of JPEG Images for the experiment</a:t>
            </a: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11430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pic>
        <p:nvPicPr>
          <p:cNvPr id="6145" name="Picture 1">
            <a:extLst>
              <a:ext uri="{FF2B5EF4-FFF2-40B4-BE49-F238E27FC236}">
                <a16:creationId xmlns:a16="http://schemas.microsoft.com/office/drawing/2014/main" id="{5F2260C2-578A-0063-8104-F6F80FF9D1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12" y="1521034"/>
            <a:ext cx="6126163" cy="8302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0C24B51E-9F4B-4457-AFE9-B2B6717E08A0}"/>
              </a:ext>
            </a:extLst>
          </p:cNvPr>
          <p:cNvSpPr>
            <a:spLocks noChangeArrowheads="1"/>
          </p:cNvSpPr>
          <p:nvPr/>
        </p:nvSpPr>
        <p:spPr bwMode="auto">
          <a:xfrm rot="10800000" flipV="1">
            <a:off x="148713" y="2676740"/>
            <a:ext cx="595097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143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11430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This code output shows that a JPEG image is taken as input which is the above Image and is converted to PNG. This shows that PNG images are better choice as PNG images tend to have larger file sizes compared to JPEG images because PNG uses lossless compression, preserving all image details and supporting features like transparency. So, the choice of taking JPEG images is not noteworthy.</a:t>
            </a:r>
          </a:p>
        </p:txBody>
      </p:sp>
      <p:pic>
        <p:nvPicPr>
          <p:cNvPr id="4" name="Picture 10">
            <a:extLst>
              <a:ext uri="{FF2B5EF4-FFF2-40B4-BE49-F238E27FC236}">
                <a16:creationId xmlns:a16="http://schemas.microsoft.com/office/drawing/2014/main" id="{DA1F19F8-260F-9ECB-820A-F2C37D08A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6550" y="1668316"/>
            <a:ext cx="2598738" cy="1806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805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625119" y="4869600"/>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15</a:t>
            </a:fld>
            <a:endParaRPr>
              <a:latin typeface="Bookman Old Style" panose="02050604050505020204" pitchFamily="18" charset="0"/>
            </a:endParaRPr>
          </a:p>
        </p:txBody>
      </p:sp>
      <p:sp>
        <p:nvSpPr>
          <p:cNvPr id="2" name="Title 1"/>
          <p:cNvSpPr>
            <a:spLocks noGrp="1"/>
          </p:cNvSpPr>
          <p:nvPr>
            <p:ph type="title"/>
          </p:nvPr>
        </p:nvSpPr>
        <p:spPr>
          <a:xfrm>
            <a:off x="507688" y="102336"/>
            <a:ext cx="6117431" cy="627321"/>
          </a:xfrm>
        </p:spPr>
        <p:txBody>
          <a:bodyPr/>
          <a:lstStyle/>
          <a:p>
            <a:r>
              <a:rPr lang="en-US" sz="3200" dirty="0">
                <a:latin typeface="Bookman Old Style" panose="02050604050505020204" pitchFamily="18" charset="0"/>
              </a:rPr>
              <a:t>Proposed Method</a:t>
            </a:r>
            <a:endParaRPr lang="en-US" sz="3600" dirty="0">
              <a:latin typeface="Bookman Old Style" panose="02050604050505020204" pitchFamily="18" charset="0"/>
            </a:endParaRPr>
          </a:p>
        </p:txBody>
      </p:sp>
      <p:sp>
        <p:nvSpPr>
          <p:cNvPr id="3" name="Date Placeholder 2"/>
          <p:cNvSpPr>
            <a:spLocks noGrp="1"/>
          </p:cNvSpPr>
          <p:nvPr>
            <p:ph type="dt" idx="10"/>
          </p:nvPr>
        </p:nvSpPr>
        <p:spPr>
          <a:xfrm>
            <a:off x="529119" y="4869600"/>
            <a:ext cx="2133600" cy="273900"/>
          </a:xfrm>
        </p:spPr>
        <p:txBody>
          <a:bodyPr/>
          <a:lstStyle/>
          <a:p>
            <a:fld id="{B244AE6D-8ED6-454D-A55B-FF966701E227}" type="datetime1">
              <a:rPr lang="en-IN" smtClean="0"/>
              <a:t>30-01-2024</a:t>
            </a:fld>
            <a:endParaRPr lang="en-US"/>
          </a:p>
        </p:txBody>
      </p:sp>
      <p:sp>
        <p:nvSpPr>
          <p:cNvPr id="4" name="Footer Placeholder 3"/>
          <p:cNvSpPr>
            <a:spLocks noGrp="1"/>
          </p:cNvSpPr>
          <p:nvPr>
            <p:ph type="ftr" idx="11"/>
          </p:nvPr>
        </p:nvSpPr>
        <p:spPr>
          <a:xfrm>
            <a:off x="3196119" y="4869600"/>
            <a:ext cx="2895600" cy="273900"/>
          </a:xfrm>
        </p:spPr>
        <p:txBody>
          <a:bodyPr/>
          <a:lstStyle/>
          <a:p>
            <a:r>
              <a:rPr lang="en-US"/>
              <a:t>TEAM 1 - MAJOR PROJECT</a:t>
            </a:r>
          </a:p>
        </p:txBody>
      </p:sp>
      <p:sp>
        <p:nvSpPr>
          <p:cNvPr id="11" name="TextBox 10">
            <a:extLst>
              <a:ext uri="{FF2B5EF4-FFF2-40B4-BE49-F238E27FC236}">
                <a16:creationId xmlns:a16="http://schemas.microsoft.com/office/drawing/2014/main" id="{ADF3DDDC-1A32-8CA2-CDEB-A9E32B20C317}"/>
              </a:ext>
            </a:extLst>
          </p:cNvPr>
          <p:cNvSpPr txBox="1"/>
          <p:nvPr/>
        </p:nvSpPr>
        <p:spPr>
          <a:xfrm>
            <a:off x="657225" y="898491"/>
            <a:ext cx="9365456" cy="4142673"/>
          </a:xfrm>
          <a:prstGeom prst="rect">
            <a:avLst/>
          </a:prstGeom>
          <a:noFill/>
        </p:spPr>
        <p:txBody>
          <a:bodyPr wrap="square" rtlCol="0">
            <a:spAutoFit/>
          </a:bodyPr>
          <a:lstStyle/>
          <a:p>
            <a:pPr>
              <a:lnSpc>
                <a:spcPct val="115000"/>
              </a:lnSpc>
              <a:spcBef>
                <a:spcPts val="1400"/>
              </a:spcBef>
              <a:spcAft>
                <a:spcPts val="0"/>
              </a:spcAft>
            </a:pPr>
            <a:r>
              <a:rPr lang="en-IN" sz="1200" b="1" dirty="0">
                <a:effectLst/>
                <a:latin typeface="Arial" panose="020B0604020202020204" pitchFamily="34" charset="0"/>
                <a:ea typeface="Arial" panose="020B0604020202020204" pitchFamily="34" charset="0"/>
              </a:rPr>
              <a:t>Algorithm EnhancedSteganographywith_DualAuthentication_andCamelliaCipherAlgorithm  (images, message)</a:t>
            </a:r>
            <a:endParaRPr lang="en-IN" sz="1200" dirty="0">
              <a:effectLst/>
              <a:latin typeface="Arial" panose="020B0604020202020204" pitchFamily="34" charset="0"/>
              <a:ea typeface="Arial" panose="020B0604020202020204" pitchFamily="34" charset="0"/>
            </a:endParaRP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Input: Set of Images, Message</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 Stage 1: Image Selection and Preprocessing</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a:t>
            </a:r>
            <a:r>
              <a:rPr lang="en-IN" sz="1200" dirty="0" err="1">
                <a:effectLst/>
                <a:latin typeface="Arial" panose="020B0604020202020204" pitchFamily="34" charset="0"/>
                <a:ea typeface="Arial" panose="020B0604020202020204" pitchFamily="34" charset="0"/>
              </a:rPr>
              <a:t>selectedImage</a:t>
            </a:r>
            <a:r>
              <a:rPr lang="en-IN" sz="1200" dirty="0">
                <a:effectLst/>
                <a:latin typeface="Arial" panose="020B0604020202020204" pitchFamily="34" charset="0"/>
                <a:ea typeface="Arial" panose="020B0604020202020204" pitchFamily="34" charset="0"/>
              </a:rPr>
              <a:t> = </a:t>
            </a:r>
            <a:r>
              <a:rPr lang="en-IN" sz="1200" dirty="0" err="1">
                <a:effectLst/>
                <a:latin typeface="Arial" panose="020B0604020202020204" pitchFamily="34" charset="0"/>
                <a:ea typeface="Arial" panose="020B0604020202020204" pitchFamily="34" charset="0"/>
              </a:rPr>
              <a:t>ImageSelectionAndPreprocessing</a:t>
            </a:r>
            <a:r>
              <a:rPr lang="en-IN" sz="1200" dirty="0">
                <a:effectLst/>
                <a:latin typeface="Arial" panose="020B0604020202020204" pitchFamily="34" charset="0"/>
                <a:ea typeface="Arial" panose="020B0604020202020204" pitchFamily="34" charset="0"/>
              </a:rPr>
              <a:t>(images)</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 Stage 2: Receiver Authentication</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a:t>
            </a:r>
            <a:r>
              <a:rPr lang="en-IN" sz="1200" dirty="0" err="1">
                <a:effectLst/>
                <a:latin typeface="Arial" panose="020B0604020202020204" pitchFamily="34" charset="0"/>
                <a:ea typeface="Arial" panose="020B0604020202020204" pitchFamily="34" charset="0"/>
              </a:rPr>
              <a:t>authenticatedReceiver</a:t>
            </a:r>
            <a:r>
              <a:rPr lang="en-IN" sz="1200" dirty="0">
                <a:effectLst/>
                <a:latin typeface="Arial" panose="020B0604020202020204" pitchFamily="34" charset="0"/>
                <a:ea typeface="Arial" panose="020B0604020202020204" pitchFamily="34" charset="0"/>
              </a:rPr>
              <a:t> = </a:t>
            </a:r>
            <a:r>
              <a:rPr lang="en-IN" sz="1200" dirty="0" err="1">
                <a:effectLst/>
                <a:latin typeface="Arial" panose="020B0604020202020204" pitchFamily="34" charset="0"/>
                <a:ea typeface="Arial" panose="020B0604020202020204" pitchFamily="34" charset="0"/>
              </a:rPr>
              <a:t>AuthenticateReceiver</a:t>
            </a:r>
            <a:r>
              <a:rPr lang="en-IN" sz="1200" dirty="0">
                <a:effectLst/>
                <a:latin typeface="Arial" panose="020B0604020202020204" pitchFamily="34" charset="0"/>
                <a:ea typeface="Arial" panose="020B0604020202020204" pitchFamily="34" charset="0"/>
              </a:rPr>
              <a:t>()</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if </a:t>
            </a:r>
            <a:r>
              <a:rPr lang="en-IN" sz="1200" dirty="0" err="1">
                <a:effectLst/>
                <a:latin typeface="Arial" panose="020B0604020202020204" pitchFamily="34" charset="0"/>
                <a:ea typeface="Arial" panose="020B0604020202020204" pitchFamily="34" charset="0"/>
              </a:rPr>
              <a:t>authenticatedReceiver</a:t>
            </a:r>
            <a:r>
              <a:rPr lang="en-IN" sz="1200" dirty="0">
                <a:effectLst/>
                <a:latin typeface="Arial" panose="020B0604020202020204" pitchFamily="34" charset="0"/>
                <a:ea typeface="Arial" panose="020B0604020202020204" pitchFamily="34" charset="0"/>
              </a:rPr>
              <a:t>:</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 Stage 3: Compression and Encryption</a:t>
            </a:r>
          </a:p>
          <a:p>
            <a:pPr>
              <a:lnSpc>
                <a:spcPct val="115000"/>
              </a:lnSpc>
              <a:spcBef>
                <a:spcPts val="1400"/>
              </a:spcBef>
              <a:spcAft>
                <a:spcPts val="0"/>
              </a:spcAft>
            </a:pPr>
            <a:r>
              <a:rPr lang="en-IN" sz="1200" dirty="0">
                <a:latin typeface="Arial" panose="020B0604020202020204" pitchFamily="34" charset="0"/>
                <a:ea typeface="Arial" panose="020B0604020202020204" pitchFamily="34" charset="0"/>
              </a:rPr>
              <a:t>        </a:t>
            </a:r>
            <a:r>
              <a:rPr lang="en-IN" sz="1200" dirty="0" err="1">
                <a:latin typeface="Arial" panose="020B0604020202020204" pitchFamily="34" charset="0"/>
                <a:ea typeface="Arial" panose="020B0604020202020204" pitchFamily="34" charset="0"/>
              </a:rPr>
              <a:t>compressed_message</a:t>
            </a:r>
            <a:r>
              <a:rPr lang="en-IN" sz="1200" dirty="0">
                <a:latin typeface="Arial" panose="020B0604020202020204" pitchFamily="34" charset="0"/>
                <a:ea typeface="Arial" panose="020B0604020202020204" pitchFamily="34" charset="0"/>
              </a:rPr>
              <a:t> = compress(Text)</a:t>
            </a:r>
            <a:endParaRPr lang="en-IN" sz="1200" dirty="0">
              <a:effectLst/>
              <a:latin typeface="Arial" panose="020B0604020202020204" pitchFamily="34" charset="0"/>
              <a:ea typeface="Arial" panose="020B0604020202020204" pitchFamily="34" charset="0"/>
            </a:endParaRP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a:t>
            </a:r>
            <a:r>
              <a:rPr lang="en-IN" sz="1200" dirty="0" err="1">
                <a:effectLst/>
                <a:latin typeface="Arial" panose="020B0604020202020204" pitchFamily="34" charset="0"/>
                <a:ea typeface="Arial" panose="020B0604020202020204" pitchFamily="34" charset="0"/>
              </a:rPr>
              <a:t>encryptedMessage</a:t>
            </a:r>
            <a:r>
              <a:rPr lang="en-IN" sz="1200" dirty="0">
                <a:effectLst/>
                <a:latin typeface="Arial" panose="020B0604020202020204" pitchFamily="34" charset="0"/>
                <a:ea typeface="Arial" panose="020B0604020202020204" pitchFamily="34" charset="0"/>
              </a:rPr>
              <a:t> = </a:t>
            </a:r>
            <a:r>
              <a:rPr lang="en-IN" sz="1200" dirty="0" err="1">
                <a:effectLst/>
                <a:latin typeface="Arial" panose="020B0604020202020204" pitchFamily="34" charset="0"/>
                <a:ea typeface="Arial" panose="020B0604020202020204" pitchFamily="34" charset="0"/>
              </a:rPr>
              <a:t>EncryptMessage</a:t>
            </a:r>
            <a:r>
              <a:rPr lang="en-IN" sz="1200" dirty="0">
                <a:effectLst/>
                <a:latin typeface="Arial" panose="020B0604020202020204" pitchFamily="34" charset="0"/>
                <a:ea typeface="Arial" panose="020B0604020202020204" pitchFamily="34" charset="0"/>
              </a:rPr>
              <a:t>(message)</a:t>
            </a:r>
          </a:p>
          <a:p>
            <a:endParaRPr lang="en-IN" sz="1050" dirty="0"/>
          </a:p>
        </p:txBody>
      </p:sp>
    </p:spTree>
    <p:extLst>
      <p:ext uri="{BB962C8B-B14F-4D97-AF65-F5344CB8AC3E}">
        <p14:creationId xmlns:p14="http://schemas.microsoft.com/office/powerpoint/2010/main" val="1605039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9354A1A-6841-4BEC-727B-70C7E156CCF4}"/>
              </a:ext>
            </a:extLst>
          </p:cNvPr>
          <p:cNvSpPr>
            <a:spLocks noGrp="1"/>
          </p:cNvSpPr>
          <p:nvPr>
            <p:ph type="dt" idx="10"/>
          </p:nvPr>
        </p:nvSpPr>
        <p:spPr/>
        <p:txBody>
          <a:bodyPr/>
          <a:lstStyle/>
          <a:p>
            <a:fld id="{ECF4E4DA-5132-4948-A63B-7E2F3A73A930}" type="datetime1">
              <a:rPr lang="en-IN" smtClean="0"/>
              <a:t>30-01-2024</a:t>
            </a:fld>
            <a:endParaRPr lang="en-IN"/>
          </a:p>
        </p:txBody>
      </p:sp>
      <p:sp>
        <p:nvSpPr>
          <p:cNvPr id="6" name="Footer Placeholder 5">
            <a:extLst>
              <a:ext uri="{FF2B5EF4-FFF2-40B4-BE49-F238E27FC236}">
                <a16:creationId xmlns:a16="http://schemas.microsoft.com/office/drawing/2014/main" id="{9F24507E-A85C-286F-882B-D08D22505DAD}"/>
              </a:ext>
            </a:extLst>
          </p:cNvPr>
          <p:cNvSpPr>
            <a:spLocks noGrp="1"/>
          </p:cNvSpPr>
          <p:nvPr>
            <p:ph type="ftr" idx="11"/>
          </p:nvPr>
        </p:nvSpPr>
        <p:spPr/>
        <p:txBody>
          <a:bodyPr/>
          <a:lstStyle/>
          <a:p>
            <a:r>
              <a:rPr lang="en-US"/>
              <a:t>TEAM 1 - MAJOR PROJECT</a:t>
            </a:r>
          </a:p>
        </p:txBody>
      </p:sp>
      <p:sp>
        <p:nvSpPr>
          <p:cNvPr id="7" name="Slide Number Placeholder 6">
            <a:extLst>
              <a:ext uri="{FF2B5EF4-FFF2-40B4-BE49-F238E27FC236}">
                <a16:creationId xmlns:a16="http://schemas.microsoft.com/office/drawing/2014/main" id="{60EE3216-9CA3-DFAA-3A77-98111C73D5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1026" name="Picture 2">
            <a:extLst>
              <a:ext uri="{FF2B5EF4-FFF2-40B4-BE49-F238E27FC236}">
                <a16:creationId xmlns:a16="http://schemas.microsoft.com/office/drawing/2014/main" id="{6C95CCAD-E72B-E0A7-BFCB-2C53FD21603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080270" y="1102980"/>
            <a:ext cx="2432700" cy="24327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TextBox 2">
            <a:extLst>
              <a:ext uri="{FF2B5EF4-FFF2-40B4-BE49-F238E27FC236}">
                <a16:creationId xmlns:a16="http://schemas.microsoft.com/office/drawing/2014/main" id="{AFB6B995-6644-CF54-F861-7FC7F1460F02}"/>
              </a:ext>
            </a:extLst>
          </p:cNvPr>
          <p:cNvSpPr txBox="1"/>
          <p:nvPr/>
        </p:nvSpPr>
        <p:spPr>
          <a:xfrm>
            <a:off x="457200" y="1245516"/>
            <a:ext cx="7250906" cy="3029997"/>
          </a:xfrm>
          <a:prstGeom prst="rect">
            <a:avLst/>
          </a:prstGeom>
          <a:noFill/>
        </p:spPr>
        <p:txBody>
          <a:bodyPr wrap="square">
            <a:spAutoFit/>
          </a:bodyPr>
          <a:lstStyle/>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 Stage 4: Steganography</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a:t>
            </a:r>
            <a:r>
              <a:rPr lang="en-IN" sz="1200" dirty="0" err="1">
                <a:effectLst/>
                <a:latin typeface="Arial" panose="020B0604020202020204" pitchFamily="34" charset="0"/>
                <a:ea typeface="Arial" panose="020B0604020202020204" pitchFamily="34" charset="0"/>
              </a:rPr>
              <a:t>stegoImage</a:t>
            </a:r>
            <a:r>
              <a:rPr lang="en-IN" sz="1200" dirty="0">
                <a:effectLst/>
                <a:latin typeface="Arial" panose="020B0604020202020204" pitchFamily="34" charset="0"/>
                <a:ea typeface="Arial" panose="020B0604020202020204" pitchFamily="34" charset="0"/>
              </a:rPr>
              <a:t> = </a:t>
            </a:r>
            <a:r>
              <a:rPr lang="en-IN" sz="1200" dirty="0" err="1">
                <a:effectLst/>
                <a:latin typeface="Arial" panose="020B0604020202020204" pitchFamily="34" charset="0"/>
                <a:ea typeface="Arial" panose="020B0604020202020204" pitchFamily="34" charset="0"/>
              </a:rPr>
              <a:t>ApplySteganography</a:t>
            </a:r>
            <a:r>
              <a:rPr lang="en-IN" sz="1200" dirty="0">
                <a:effectLst/>
                <a:latin typeface="Arial" panose="020B0604020202020204" pitchFamily="34" charset="0"/>
                <a:ea typeface="Arial" panose="020B0604020202020204" pitchFamily="34" charset="0"/>
              </a:rPr>
              <a:t>(</a:t>
            </a:r>
            <a:r>
              <a:rPr lang="en-IN" sz="1200" dirty="0" err="1">
                <a:effectLst/>
                <a:latin typeface="Arial" panose="020B0604020202020204" pitchFamily="34" charset="0"/>
                <a:ea typeface="Arial" panose="020B0604020202020204" pitchFamily="34" charset="0"/>
              </a:rPr>
              <a:t>selectedImage</a:t>
            </a:r>
            <a:r>
              <a:rPr lang="en-IN" sz="1200" dirty="0">
                <a:effectLst/>
                <a:latin typeface="Arial" panose="020B0604020202020204" pitchFamily="34" charset="0"/>
                <a:ea typeface="Arial" panose="020B0604020202020204" pitchFamily="34" charset="0"/>
              </a:rPr>
              <a:t>, </a:t>
            </a:r>
            <a:r>
              <a:rPr lang="en-IN" sz="1200" dirty="0" err="1">
                <a:effectLst/>
                <a:latin typeface="Arial" panose="020B0604020202020204" pitchFamily="34" charset="0"/>
                <a:ea typeface="Arial" panose="020B0604020202020204" pitchFamily="34" charset="0"/>
              </a:rPr>
              <a:t>encryptedMessage</a:t>
            </a:r>
            <a:r>
              <a:rPr lang="en-IN" sz="1200" dirty="0">
                <a:effectLst/>
                <a:latin typeface="Arial" panose="020B0604020202020204" pitchFamily="34" charset="0"/>
                <a:ea typeface="Arial" panose="020B0604020202020204" pitchFamily="34" charset="0"/>
              </a:rPr>
              <a:t>) </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 Stage 5: Data Transmission</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a:t>
            </a:r>
            <a:r>
              <a:rPr lang="en-IN" sz="1200" dirty="0" err="1">
                <a:effectLst/>
                <a:latin typeface="Arial" panose="020B0604020202020204" pitchFamily="34" charset="0"/>
                <a:ea typeface="Arial" panose="020B0604020202020204" pitchFamily="34" charset="0"/>
              </a:rPr>
              <a:t>TransmitStegoImage</a:t>
            </a:r>
            <a:r>
              <a:rPr lang="en-IN" sz="1200" dirty="0">
                <a:effectLst/>
                <a:latin typeface="Arial" panose="020B0604020202020204" pitchFamily="34" charset="0"/>
                <a:ea typeface="Arial" panose="020B0604020202020204" pitchFamily="34" charset="0"/>
              </a:rPr>
              <a:t>(</a:t>
            </a:r>
            <a:r>
              <a:rPr lang="en-IN" sz="1200" dirty="0" err="1">
                <a:effectLst/>
                <a:latin typeface="Arial" panose="020B0604020202020204" pitchFamily="34" charset="0"/>
                <a:ea typeface="Arial" panose="020B0604020202020204" pitchFamily="34" charset="0"/>
              </a:rPr>
              <a:t>stegoImage</a:t>
            </a:r>
            <a:r>
              <a:rPr lang="en-IN" sz="1200" dirty="0">
                <a:effectLst/>
                <a:latin typeface="Arial" panose="020B0604020202020204" pitchFamily="34" charset="0"/>
                <a:ea typeface="Arial" panose="020B0604020202020204" pitchFamily="34" charset="0"/>
              </a:rPr>
              <a:t>)</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else:</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a:t>
            </a:r>
            <a:r>
              <a:rPr lang="en-IN" sz="1200" dirty="0" err="1">
                <a:effectLst/>
                <a:latin typeface="Arial" panose="020B0604020202020204" pitchFamily="34" charset="0"/>
                <a:ea typeface="Arial" panose="020B0604020202020204" pitchFamily="34" charset="0"/>
              </a:rPr>
              <a:t>DisplayAuthenticationFailureMessage</a:t>
            </a:r>
            <a:r>
              <a:rPr lang="en-IN" sz="1200" dirty="0">
                <a:effectLst/>
                <a:latin typeface="Arial" panose="020B0604020202020204" pitchFamily="34" charset="0"/>
                <a:ea typeface="Arial" panose="020B0604020202020204" pitchFamily="34" charset="0"/>
              </a:rPr>
              <a:t>()</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End Algorithm</a:t>
            </a:r>
          </a:p>
          <a:p>
            <a:pPr>
              <a:lnSpc>
                <a:spcPct val="115000"/>
              </a:lnSpc>
              <a:spcBef>
                <a:spcPts val="1400"/>
              </a:spcBef>
              <a:spcAft>
                <a:spcPts val="0"/>
              </a:spcAft>
            </a:pPr>
            <a:r>
              <a:rPr lang="en-IN" sz="1200" dirty="0">
                <a:effectLst/>
                <a:latin typeface="Arial" panose="020B0604020202020204" pitchFamily="34" charset="0"/>
                <a:ea typeface="Arial" panose="020B0604020202020204" pitchFamily="34" charset="0"/>
              </a:rPr>
              <a:t> </a:t>
            </a:r>
            <a:endParaRPr lang="en-IN" sz="1200" dirty="0"/>
          </a:p>
        </p:txBody>
      </p:sp>
    </p:spTree>
    <p:extLst>
      <p:ext uri="{BB962C8B-B14F-4D97-AF65-F5344CB8AC3E}">
        <p14:creationId xmlns:p14="http://schemas.microsoft.com/office/powerpoint/2010/main" val="2219374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9354A1A-6841-4BEC-727B-70C7E156CCF4}"/>
              </a:ext>
            </a:extLst>
          </p:cNvPr>
          <p:cNvSpPr>
            <a:spLocks noGrp="1"/>
          </p:cNvSpPr>
          <p:nvPr>
            <p:ph type="dt" idx="10"/>
          </p:nvPr>
        </p:nvSpPr>
        <p:spPr/>
        <p:txBody>
          <a:bodyPr/>
          <a:lstStyle/>
          <a:p>
            <a:fld id="{ECF4E4DA-5132-4948-A63B-7E2F3A73A930}" type="datetime1">
              <a:rPr lang="en-IN" smtClean="0"/>
              <a:t>30-01-2024</a:t>
            </a:fld>
            <a:endParaRPr lang="en-IN"/>
          </a:p>
        </p:txBody>
      </p:sp>
      <p:sp>
        <p:nvSpPr>
          <p:cNvPr id="6" name="Footer Placeholder 5">
            <a:extLst>
              <a:ext uri="{FF2B5EF4-FFF2-40B4-BE49-F238E27FC236}">
                <a16:creationId xmlns:a16="http://schemas.microsoft.com/office/drawing/2014/main" id="{9F24507E-A85C-286F-882B-D08D22505DAD}"/>
              </a:ext>
            </a:extLst>
          </p:cNvPr>
          <p:cNvSpPr>
            <a:spLocks noGrp="1"/>
          </p:cNvSpPr>
          <p:nvPr>
            <p:ph type="ftr" idx="11"/>
          </p:nvPr>
        </p:nvSpPr>
        <p:spPr/>
        <p:txBody>
          <a:bodyPr/>
          <a:lstStyle/>
          <a:p>
            <a:r>
              <a:rPr lang="en-US"/>
              <a:t>TEAM 1 - MAJOR PROJECT</a:t>
            </a:r>
          </a:p>
        </p:txBody>
      </p:sp>
      <p:sp>
        <p:nvSpPr>
          <p:cNvPr id="7" name="Slide Number Placeholder 6">
            <a:extLst>
              <a:ext uri="{FF2B5EF4-FFF2-40B4-BE49-F238E27FC236}">
                <a16:creationId xmlns:a16="http://schemas.microsoft.com/office/drawing/2014/main" id="{60EE3216-9CA3-DFAA-3A77-98111C73D5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2052" name="Picture 4">
            <a:extLst>
              <a:ext uri="{FF2B5EF4-FFF2-40B4-BE49-F238E27FC236}">
                <a16:creationId xmlns:a16="http://schemas.microsoft.com/office/drawing/2014/main" id="{88121D38-AF42-69CA-A2E4-5DCF22BBC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08513"/>
            <a:ext cx="5691186" cy="185975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54" name="Picture 6">
            <a:extLst>
              <a:ext uri="{FF2B5EF4-FFF2-40B4-BE49-F238E27FC236}">
                <a16:creationId xmlns:a16="http://schemas.microsoft.com/office/drawing/2014/main" id="{78C6E8A7-AB4C-4B9D-6699-B86294320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162299"/>
            <a:ext cx="4050506" cy="135264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85DEDA9-806C-6656-A69C-A4E55DEC7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8712" y="3481434"/>
            <a:ext cx="2838450" cy="7143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611204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5868047-D521-070A-4292-2E45B3034650}"/>
              </a:ext>
            </a:extLst>
          </p:cNvPr>
          <p:cNvSpPr>
            <a:spLocks noGrp="1"/>
          </p:cNvSpPr>
          <p:nvPr>
            <p:ph type="dt" idx="10"/>
          </p:nvPr>
        </p:nvSpPr>
        <p:spPr/>
        <p:txBody>
          <a:bodyPr/>
          <a:lstStyle/>
          <a:p>
            <a:fld id="{ECF4E4DA-5132-4948-A63B-7E2F3A73A930}" type="datetime1">
              <a:rPr lang="en-IN" smtClean="0"/>
              <a:t>30-01-2024</a:t>
            </a:fld>
            <a:endParaRPr lang="en-IN"/>
          </a:p>
        </p:txBody>
      </p:sp>
      <p:sp>
        <p:nvSpPr>
          <p:cNvPr id="6" name="Footer Placeholder 5">
            <a:extLst>
              <a:ext uri="{FF2B5EF4-FFF2-40B4-BE49-F238E27FC236}">
                <a16:creationId xmlns:a16="http://schemas.microsoft.com/office/drawing/2014/main" id="{DC3325EB-19AF-07AD-54F9-7351980C7C9A}"/>
              </a:ext>
            </a:extLst>
          </p:cNvPr>
          <p:cNvSpPr>
            <a:spLocks noGrp="1"/>
          </p:cNvSpPr>
          <p:nvPr>
            <p:ph type="ftr" idx="11"/>
          </p:nvPr>
        </p:nvSpPr>
        <p:spPr/>
        <p:txBody>
          <a:bodyPr/>
          <a:lstStyle/>
          <a:p>
            <a:r>
              <a:rPr lang="en-US"/>
              <a:t>TEAM 1 - MAJOR PROJECT</a:t>
            </a:r>
          </a:p>
        </p:txBody>
      </p:sp>
      <p:sp>
        <p:nvSpPr>
          <p:cNvPr id="7" name="Slide Number Placeholder 6">
            <a:extLst>
              <a:ext uri="{FF2B5EF4-FFF2-40B4-BE49-F238E27FC236}">
                <a16:creationId xmlns:a16="http://schemas.microsoft.com/office/drawing/2014/main" id="{ADAA1EFE-747D-C8D2-00A1-B3B9199F88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9" name="TextBox 8">
            <a:extLst>
              <a:ext uri="{FF2B5EF4-FFF2-40B4-BE49-F238E27FC236}">
                <a16:creationId xmlns:a16="http://schemas.microsoft.com/office/drawing/2014/main" id="{6B89EDC0-BF2A-C6F8-A2BC-3BBD92778A9B}"/>
              </a:ext>
            </a:extLst>
          </p:cNvPr>
          <p:cNvSpPr txBox="1"/>
          <p:nvPr/>
        </p:nvSpPr>
        <p:spPr>
          <a:xfrm>
            <a:off x="2436733" y="709136"/>
            <a:ext cx="6965157" cy="369332"/>
          </a:xfrm>
          <a:prstGeom prst="rect">
            <a:avLst/>
          </a:prstGeom>
          <a:noFill/>
        </p:spPr>
        <p:txBody>
          <a:bodyPr wrap="square" rtlCol="0">
            <a:spAutoFit/>
          </a:bodyPr>
          <a:lstStyle/>
          <a:p>
            <a:r>
              <a:rPr lang="en-US" sz="1800" b="1" dirty="0">
                <a:solidFill>
                  <a:srgbClr val="FF0000"/>
                </a:solidFill>
                <a:latin typeface="Bahnschrift" panose="020B0502040204020203" pitchFamily="34" charset="0"/>
              </a:rPr>
              <a:t>Parameters that are Improved:</a:t>
            </a:r>
            <a:endParaRPr lang="en-IN" sz="1800" b="1" dirty="0">
              <a:solidFill>
                <a:srgbClr val="FF0000"/>
              </a:solidFill>
              <a:latin typeface="Bahnschrift" panose="020B0502040204020203" pitchFamily="34" charset="0"/>
            </a:endParaRPr>
          </a:p>
        </p:txBody>
      </p:sp>
      <p:sp>
        <p:nvSpPr>
          <p:cNvPr id="10" name="TextBox 9">
            <a:extLst>
              <a:ext uri="{FF2B5EF4-FFF2-40B4-BE49-F238E27FC236}">
                <a16:creationId xmlns:a16="http://schemas.microsoft.com/office/drawing/2014/main" id="{76197F0E-B74E-E6FB-02C9-6125FF6DE4C5}"/>
              </a:ext>
            </a:extLst>
          </p:cNvPr>
          <p:cNvSpPr txBox="1"/>
          <p:nvPr/>
        </p:nvSpPr>
        <p:spPr>
          <a:xfrm>
            <a:off x="2590800" y="1304265"/>
            <a:ext cx="7315200" cy="3462999"/>
          </a:xfrm>
          <a:prstGeom prst="rect">
            <a:avLst/>
          </a:prstGeom>
          <a:noFill/>
        </p:spPr>
        <p:txBody>
          <a:bodyPr wrap="square" rtlCol="0">
            <a:spAutoFit/>
          </a:bodyPr>
          <a:lstStyle/>
          <a:p>
            <a:pPr marL="342900" indent="-342900" algn="just">
              <a:lnSpc>
                <a:spcPct val="200000"/>
              </a:lnSpc>
              <a:buFont typeface="+mj-lt"/>
              <a:buAutoNum type="arabicParenR"/>
            </a:pPr>
            <a:r>
              <a:rPr lang="en-US" sz="1600" dirty="0">
                <a:latin typeface="Cambria" panose="02040503050406030204" pitchFamily="18" charset="0"/>
                <a:ea typeface="Cambria" panose="02040503050406030204" pitchFamily="18" charset="0"/>
              </a:rPr>
              <a:t>Mean Square Error (MSE)</a:t>
            </a:r>
          </a:p>
          <a:p>
            <a:pPr marL="342900" indent="-342900" algn="just">
              <a:lnSpc>
                <a:spcPct val="200000"/>
              </a:lnSpc>
              <a:buFont typeface="+mj-lt"/>
              <a:buAutoNum type="arabicParenR"/>
            </a:pPr>
            <a:r>
              <a:rPr lang="en-US" sz="1600" dirty="0">
                <a:latin typeface="Cambria" panose="02040503050406030204" pitchFamily="18" charset="0"/>
                <a:ea typeface="Cambria" panose="02040503050406030204" pitchFamily="18" charset="0"/>
              </a:rPr>
              <a:t>Peak Signal to Noise Ratio (PSNR)</a:t>
            </a:r>
          </a:p>
          <a:p>
            <a:pPr marL="342900" indent="-342900" algn="just">
              <a:lnSpc>
                <a:spcPct val="200000"/>
              </a:lnSpc>
              <a:buFont typeface="+mj-lt"/>
              <a:buAutoNum type="arabicParenR"/>
            </a:pPr>
            <a:r>
              <a:rPr lang="en-US" sz="1600" dirty="0">
                <a:latin typeface="Cambria" panose="02040503050406030204" pitchFamily="18" charset="0"/>
                <a:ea typeface="Cambria" panose="02040503050406030204" pitchFamily="18" charset="0"/>
              </a:rPr>
              <a:t>Structure Similarity Index (SSIM)</a:t>
            </a:r>
          </a:p>
          <a:p>
            <a:pPr marL="342900" indent="-342900" algn="just">
              <a:lnSpc>
                <a:spcPct val="200000"/>
              </a:lnSpc>
              <a:buFont typeface="+mj-lt"/>
              <a:buAutoNum type="arabicParenR"/>
            </a:pPr>
            <a:r>
              <a:rPr lang="en-US" sz="1600" dirty="0">
                <a:latin typeface="Cambria" panose="02040503050406030204" pitchFamily="18" charset="0"/>
                <a:ea typeface="Cambria" panose="02040503050406030204" pitchFamily="18" charset="0"/>
              </a:rPr>
              <a:t>False Positive Rate (FPR)</a:t>
            </a:r>
          </a:p>
          <a:p>
            <a:pPr marL="342900" indent="-342900" algn="just">
              <a:lnSpc>
                <a:spcPct val="200000"/>
              </a:lnSpc>
              <a:buFont typeface="+mj-lt"/>
              <a:buAutoNum type="arabicParenR"/>
            </a:pPr>
            <a:r>
              <a:rPr lang="en-US" sz="1600" dirty="0">
                <a:latin typeface="Cambria" panose="02040503050406030204" pitchFamily="18" charset="0"/>
                <a:ea typeface="Cambria" panose="02040503050406030204" pitchFamily="18" charset="0"/>
              </a:rPr>
              <a:t>False Negative Rate (FNR)</a:t>
            </a:r>
          </a:p>
          <a:p>
            <a:pPr marL="342900" indent="-342900" algn="just">
              <a:lnSpc>
                <a:spcPct val="200000"/>
              </a:lnSpc>
              <a:buFont typeface="+mj-lt"/>
              <a:buAutoNum type="arabicParenR"/>
            </a:pPr>
            <a:endParaRPr lang="en-US" sz="1600" dirty="0">
              <a:latin typeface="Cambria" panose="02040503050406030204" pitchFamily="18" charset="0"/>
              <a:ea typeface="Cambria" panose="02040503050406030204" pitchFamily="18" charset="0"/>
            </a:endParaRPr>
          </a:p>
          <a:p>
            <a:pPr marL="342900" indent="-342900" algn="just">
              <a:lnSpc>
                <a:spcPct val="200000"/>
              </a:lnSpc>
              <a:buFont typeface="+mj-lt"/>
              <a:buAutoNum type="arabicParenR"/>
            </a:pPr>
            <a:endParaRPr lang="en-IN" sz="1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01491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19</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592931" y="371475"/>
            <a:ext cx="6117431" cy="627321"/>
          </a:xfrm>
        </p:spPr>
        <p:txBody>
          <a:bodyPr/>
          <a:lstStyle/>
          <a:p>
            <a:r>
              <a:rPr lang="en-US" sz="3200" dirty="0">
                <a:latin typeface="Bookman Old Style" panose="02050604050505020204" pitchFamily="18" charset="0"/>
              </a:rPr>
              <a:t>Proposed Method </a:t>
            </a:r>
            <a:r>
              <a:rPr lang="en-US" sz="3600" dirty="0">
                <a:latin typeface="Bookman Old Style" panose="02050604050505020204" pitchFamily="18" charset="0"/>
              </a:rPr>
              <a:t>Illustration</a:t>
            </a:r>
          </a:p>
        </p:txBody>
      </p:sp>
      <p:sp>
        <p:nvSpPr>
          <p:cNvPr id="3" name="Date Placeholder 2"/>
          <p:cNvSpPr>
            <a:spLocks noGrp="1"/>
          </p:cNvSpPr>
          <p:nvPr>
            <p:ph type="dt" idx="10"/>
          </p:nvPr>
        </p:nvSpPr>
        <p:spPr/>
        <p:txBody>
          <a:bodyPr/>
          <a:lstStyle/>
          <a:p>
            <a:fld id="{3B78A22F-5EB4-4C7E-BC2E-4746E02A3468}" type="datetime1">
              <a:rPr lang="en-IN" smtClean="0"/>
              <a:t>30-01-2024</a:t>
            </a:fld>
            <a:endParaRPr lang="en-US" dirty="0"/>
          </a:p>
        </p:txBody>
      </p:sp>
      <p:sp>
        <p:nvSpPr>
          <p:cNvPr id="4" name="Footer Placeholder 3"/>
          <p:cNvSpPr>
            <a:spLocks noGrp="1"/>
          </p:cNvSpPr>
          <p:nvPr>
            <p:ph type="ftr" idx="11"/>
          </p:nvPr>
        </p:nvSpPr>
        <p:spPr/>
        <p:txBody>
          <a:bodyPr/>
          <a:lstStyle/>
          <a:p>
            <a:r>
              <a:rPr lang="en-US"/>
              <a:t>TEAM 1 - MAJOR PROJECT</a:t>
            </a:r>
          </a:p>
        </p:txBody>
      </p:sp>
      <p:sp>
        <p:nvSpPr>
          <p:cNvPr id="6" name="TextBox 5">
            <a:extLst>
              <a:ext uri="{FF2B5EF4-FFF2-40B4-BE49-F238E27FC236}">
                <a16:creationId xmlns:a16="http://schemas.microsoft.com/office/drawing/2014/main" id="{0DBEB1CF-D218-F533-ACD1-31DD454D1CCD}"/>
              </a:ext>
            </a:extLst>
          </p:cNvPr>
          <p:cNvSpPr txBox="1"/>
          <p:nvPr/>
        </p:nvSpPr>
        <p:spPr>
          <a:xfrm>
            <a:off x="312420" y="1363108"/>
            <a:ext cx="7307580" cy="338554"/>
          </a:xfrm>
          <a:prstGeom prst="rect">
            <a:avLst/>
          </a:prstGeom>
          <a:noFill/>
        </p:spPr>
        <p:txBody>
          <a:bodyPr wrap="square" rtlCol="0">
            <a:spAutoFit/>
          </a:bodyPr>
          <a:lstStyle/>
          <a:p>
            <a:r>
              <a:rPr lang="en-IN" sz="1600" b="1" dirty="0">
                <a:solidFill>
                  <a:schemeClr val="tx1"/>
                </a:solidFill>
                <a:latin typeface="Cambria" panose="02040503050406030204" pitchFamily="18" charset="0"/>
                <a:ea typeface="Cambria" panose="02040503050406030204" pitchFamily="18" charset="0"/>
              </a:rPr>
              <a:t>Stage 1: </a:t>
            </a:r>
            <a:r>
              <a:rPr lang="en-IN" sz="1600" b="1" dirty="0">
                <a:solidFill>
                  <a:srgbClr val="002060"/>
                </a:solidFill>
                <a:latin typeface="Cambria" panose="02040503050406030204" pitchFamily="18" charset="0"/>
                <a:ea typeface="Cambria" panose="02040503050406030204" pitchFamily="18" charset="0"/>
              </a:rPr>
              <a:t>Cover Image Selection</a:t>
            </a:r>
          </a:p>
        </p:txBody>
      </p:sp>
      <p:pic>
        <p:nvPicPr>
          <p:cNvPr id="8" name="Picture 7">
            <a:extLst>
              <a:ext uri="{FF2B5EF4-FFF2-40B4-BE49-F238E27FC236}">
                <a16:creationId xmlns:a16="http://schemas.microsoft.com/office/drawing/2014/main" id="{4792D687-534D-7364-9D57-3061382EFD37}"/>
              </a:ext>
            </a:extLst>
          </p:cNvPr>
          <p:cNvPicPr>
            <a:picLocks noChangeAspect="1"/>
          </p:cNvPicPr>
          <p:nvPr/>
        </p:nvPicPr>
        <p:blipFill>
          <a:blip r:embed="rId3"/>
          <a:stretch>
            <a:fillRect/>
          </a:stretch>
        </p:blipFill>
        <p:spPr>
          <a:xfrm>
            <a:off x="1875948" y="1701662"/>
            <a:ext cx="5831597" cy="2975180"/>
          </a:xfrm>
          <a:prstGeom prst="rect">
            <a:avLst/>
          </a:prstGeom>
        </p:spPr>
      </p:pic>
    </p:spTree>
    <p:extLst>
      <p:ext uri="{BB962C8B-B14F-4D97-AF65-F5344CB8AC3E}">
        <p14:creationId xmlns:p14="http://schemas.microsoft.com/office/powerpoint/2010/main" val="949793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2</a:t>
            </a:fld>
            <a:endParaRPr dirty="0">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dirty="0">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900112" y="102336"/>
            <a:ext cx="6117431" cy="627321"/>
          </a:xfrm>
        </p:spPr>
        <p:txBody>
          <a:bodyPr/>
          <a:lstStyle/>
          <a:p>
            <a:r>
              <a:rPr lang="en-US" sz="3600" dirty="0">
                <a:latin typeface="Bookman Old Style" panose="02050604050505020204" pitchFamily="18" charset="0"/>
              </a:rPr>
              <a:t>Introduction</a:t>
            </a:r>
          </a:p>
        </p:txBody>
      </p:sp>
      <p:sp>
        <p:nvSpPr>
          <p:cNvPr id="5" name="TextBox 4"/>
          <p:cNvSpPr txBox="1"/>
          <p:nvPr/>
        </p:nvSpPr>
        <p:spPr>
          <a:xfrm>
            <a:off x="635794" y="851414"/>
            <a:ext cx="8222456" cy="3499484"/>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The issue in the field of image data security and steganography applications is that there isn't a generally effective way to evaluate content similarity  between different image datasets and embedding distortions within images. Because the current methods lack a clear methodology, it is difficult to assess the comparability of content among sets of photos. With an emphasis on PNG pictures specifically, a novel technique has been devised. </a:t>
            </a:r>
          </a:p>
          <a:p>
            <a:r>
              <a:rPr lang="en-US" dirty="0">
                <a:latin typeface="Cambria" panose="02040503050406030204" pitchFamily="18" charset="0"/>
                <a:ea typeface="Cambria" panose="02040503050406030204" pitchFamily="18" charset="0"/>
              </a:rPr>
              <a:t>                   This algorithm offers a thorough assessment of image similarity while taking embedding distortion into account. This method's main goals go beyond just comparing images; they also include choosing the optimal image, using two authentication methods, and including Camellia Cipher encryption.</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This project needs the implementation of the following:</a:t>
            </a:r>
          </a:p>
          <a:p>
            <a:pPr marL="342900" indent="-342900">
              <a:lnSpc>
                <a:spcPct val="150000"/>
              </a:lnSpc>
              <a:buFont typeface="Wingdings" panose="05000000000000000000" pitchFamily="2" charset="2"/>
              <a:buChar char="q"/>
            </a:pPr>
            <a:r>
              <a:rPr lang="en-US" dirty="0">
                <a:latin typeface="Cambria" panose="02040503050406030204" pitchFamily="18" charset="0"/>
                <a:ea typeface="Cambria" panose="02040503050406030204" pitchFamily="18" charset="0"/>
              </a:rPr>
              <a:t>Algorithm Implementation for Cover Image Selection</a:t>
            </a:r>
          </a:p>
          <a:p>
            <a:pPr marL="342900" indent="-342900">
              <a:lnSpc>
                <a:spcPct val="150000"/>
              </a:lnSpc>
              <a:buFont typeface="Wingdings" panose="05000000000000000000" pitchFamily="2" charset="2"/>
              <a:buChar char="q"/>
            </a:pPr>
            <a:r>
              <a:rPr lang="en-US" dirty="0">
                <a:latin typeface="Cambria" panose="02040503050406030204" pitchFamily="18" charset="0"/>
                <a:ea typeface="Cambria" panose="02040503050406030204" pitchFamily="18" charset="0"/>
              </a:rPr>
              <a:t>Dual Authentication Mechanism</a:t>
            </a:r>
          </a:p>
          <a:p>
            <a:pPr marL="342900" indent="-342900">
              <a:lnSpc>
                <a:spcPct val="150000"/>
              </a:lnSpc>
              <a:buFont typeface="Wingdings" panose="05000000000000000000" pitchFamily="2" charset="2"/>
              <a:buChar char="q"/>
            </a:pPr>
            <a:r>
              <a:rPr lang="en-US" dirty="0">
                <a:latin typeface="Cambria" panose="02040503050406030204" pitchFamily="18" charset="0"/>
                <a:ea typeface="Cambria" panose="02040503050406030204" pitchFamily="18" charset="0"/>
              </a:rPr>
              <a:t>Camellia Cipher Integration</a:t>
            </a:r>
          </a:p>
          <a:p>
            <a:pPr marL="342900" indent="-342900">
              <a:lnSpc>
                <a:spcPct val="150000"/>
              </a:lnSpc>
              <a:buFont typeface="Wingdings" panose="05000000000000000000" pitchFamily="2" charset="2"/>
              <a:buChar char="q"/>
            </a:pPr>
            <a:r>
              <a:rPr lang="en-US" dirty="0">
                <a:latin typeface="Cambria" panose="02040503050406030204" pitchFamily="18" charset="0"/>
                <a:ea typeface="Cambria" panose="02040503050406030204" pitchFamily="18" charset="0"/>
              </a:rPr>
              <a:t>Comprehensive Image Steganography</a:t>
            </a:r>
          </a:p>
        </p:txBody>
      </p:sp>
      <p:sp>
        <p:nvSpPr>
          <p:cNvPr id="4" name="Footer Placeholder 3"/>
          <p:cNvSpPr>
            <a:spLocks noGrp="1"/>
          </p:cNvSpPr>
          <p:nvPr>
            <p:ph type="ftr" idx="11"/>
          </p:nvPr>
        </p:nvSpPr>
        <p:spPr>
          <a:xfrm>
            <a:off x="3017874" y="4663940"/>
            <a:ext cx="2895600" cy="273900"/>
          </a:xfrm>
        </p:spPr>
        <p:txBody>
          <a:bodyPr/>
          <a:lstStyle/>
          <a:p>
            <a:r>
              <a:rPr lang="en-US" dirty="0"/>
              <a:t>TEAM 1 - MAJOR PROJECT</a:t>
            </a:r>
          </a:p>
        </p:txBody>
      </p:sp>
      <p:sp>
        <p:nvSpPr>
          <p:cNvPr id="6" name="Date Placeholder 5">
            <a:extLst>
              <a:ext uri="{FF2B5EF4-FFF2-40B4-BE49-F238E27FC236}">
                <a16:creationId xmlns:a16="http://schemas.microsoft.com/office/drawing/2014/main" id="{1AC5414E-A6F9-5277-1703-0F31132E82B2}"/>
              </a:ext>
            </a:extLst>
          </p:cNvPr>
          <p:cNvSpPr>
            <a:spLocks noGrp="1"/>
          </p:cNvSpPr>
          <p:nvPr>
            <p:ph type="dt" idx="10"/>
          </p:nvPr>
        </p:nvSpPr>
        <p:spPr/>
        <p:txBody>
          <a:bodyPr/>
          <a:lstStyle/>
          <a:p>
            <a:fld id="{F49A269C-4B51-4842-A5E0-1740C2E9A816}" type="datetime1">
              <a:rPr lang="en-IN" smtClean="0"/>
              <a:t>30-01-2024</a:t>
            </a:fld>
            <a:endParaRPr lang="en-IN" dirty="0"/>
          </a:p>
        </p:txBody>
      </p:sp>
    </p:spTree>
    <p:extLst>
      <p:ext uri="{BB962C8B-B14F-4D97-AF65-F5344CB8AC3E}">
        <p14:creationId xmlns:p14="http://schemas.microsoft.com/office/powerpoint/2010/main" val="1460926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B1894FB-CB56-ADBC-8068-65F135F299EF}"/>
              </a:ext>
            </a:extLst>
          </p:cNvPr>
          <p:cNvSpPr>
            <a:spLocks noGrp="1"/>
          </p:cNvSpPr>
          <p:nvPr>
            <p:ph type="dt" idx="10"/>
          </p:nvPr>
        </p:nvSpPr>
        <p:spPr/>
        <p:txBody>
          <a:bodyPr/>
          <a:lstStyle/>
          <a:p>
            <a:fld id="{ECF4E4DA-5132-4948-A63B-7E2F3A73A930}" type="datetime1">
              <a:rPr lang="en-IN" smtClean="0"/>
              <a:t>30-01-2024</a:t>
            </a:fld>
            <a:endParaRPr lang="en-IN"/>
          </a:p>
        </p:txBody>
      </p:sp>
      <p:sp>
        <p:nvSpPr>
          <p:cNvPr id="6" name="Footer Placeholder 5">
            <a:extLst>
              <a:ext uri="{FF2B5EF4-FFF2-40B4-BE49-F238E27FC236}">
                <a16:creationId xmlns:a16="http://schemas.microsoft.com/office/drawing/2014/main" id="{97702EF4-380E-392E-5F96-E0CB35852269}"/>
              </a:ext>
            </a:extLst>
          </p:cNvPr>
          <p:cNvSpPr>
            <a:spLocks noGrp="1"/>
          </p:cNvSpPr>
          <p:nvPr>
            <p:ph type="ftr" idx="11"/>
          </p:nvPr>
        </p:nvSpPr>
        <p:spPr/>
        <p:txBody>
          <a:bodyPr/>
          <a:lstStyle/>
          <a:p>
            <a:r>
              <a:rPr lang="en-US"/>
              <a:t>TEAM 1 - MAJOR PROJECT</a:t>
            </a:r>
          </a:p>
        </p:txBody>
      </p:sp>
      <p:sp>
        <p:nvSpPr>
          <p:cNvPr id="7" name="Slide Number Placeholder 6">
            <a:extLst>
              <a:ext uri="{FF2B5EF4-FFF2-40B4-BE49-F238E27FC236}">
                <a16:creationId xmlns:a16="http://schemas.microsoft.com/office/drawing/2014/main" id="{7A5882CF-6BA0-D031-2AA6-FDB2534E59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11" name="Picture 10">
            <a:extLst>
              <a:ext uri="{FF2B5EF4-FFF2-40B4-BE49-F238E27FC236}">
                <a16:creationId xmlns:a16="http://schemas.microsoft.com/office/drawing/2014/main" id="{8665F7A7-CA53-6C6B-1FDA-5F295A93886E}"/>
              </a:ext>
            </a:extLst>
          </p:cNvPr>
          <p:cNvPicPr>
            <a:picLocks noChangeAspect="1"/>
          </p:cNvPicPr>
          <p:nvPr/>
        </p:nvPicPr>
        <p:blipFill>
          <a:blip r:embed="rId2"/>
          <a:stretch>
            <a:fillRect/>
          </a:stretch>
        </p:blipFill>
        <p:spPr>
          <a:xfrm>
            <a:off x="457200" y="678180"/>
            <a:ext cx="7909560" cy="4089084"/>
          </a:xfrm>
          <a:prstGeom prst="rect">
            <a:avLst/>
          </a:prstGeom>
        </p:spPr>
      </p:pic>
    </p:spTree>
    <p:extLst>
      <p:ext uri="{BB962C8B-B14F-4D97-AF65-F5344CB8AC3E}">
        <p14:creationId xmlns:p14="http://schemas.microsoft.com/office/powerpoint/2010/main" val="1267945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7817931-C2ED-460F-9752-0E5E1A7BD95B}"/>
              </a:ext>
            </a:extLst>
          </p:cNvPr>
          <p:cNvSpPr>
            <a:spLocks noGrp="1"/>
          </p:cNvSpPr>
          <p:nvPr>
            <p:ph type="dt" idx="10"/>
          </p:nvPr>
        </p:nvSpPr>
        <p:spPr/>
        <p:txBody>
          <a:bodyPr/>
          <a:lstStyle/>
          <a:p>
            <a:fld id="{ECF4E4DA-5132-4948-A63B-7E2F3A73A930}" type="datetime1">
              <a:rPr lang="en-IN" smtClean="0"/>
              <a:t>30-01-2024</a:t>
            </a:fld>
            <a:endParaRPr lang="en-IN"/>
          </a:p>
        </p:txBody>
      </p:sp>
      <p:sp>
        <p:nvSpPr>
          <p:cNvPr id="6" name="Footer Placeholder 5">
            <a:extLst>
              <a:ext uri="{FF2B5EF4-FFF2-40B4-BE49-F238E27FC236}">
                <a16:creationId xmlns:a16="http://schemas.microsoft.com/office/drawing/2014/main" id="{F22C3AEC-6F29-8754-CF41-5055A230F87F}"/>
              </a:ext>
            </a:extLst>
          </p:cNvPr>
          <p:cNvSpPr>
            <a:spLocks noGrp="1"/>
          </p:cNvSpPr>
          <p:nvPr>
            <p:ph type="ftr" idx="11"/>
          </p:nvPr>
        </p:nvSpPr>
        <p:spPr/>
        <p:txBody>
          <a:bodyPr/>
          <a:lstStyle/>
          <a:p>
            <a:r>
              <a:rPr lang="en-US"/>
              <a:t>TEAM 1 - MAJOR PROJECT</a:t>
            </a:r>
          </a:p>
        </p:txBody>
      </p:sp>
      <p:sp>
        <p:nvSpPr>
          <p:cNvPr id="7" name="Slide Number Placeholder 6">
            <a:extLst>
              <a:ext uri="{FF2B5EF4-FFF2-40B4-BE49-F238E27FC236}">
                <a16:creationId xmlns:a16="http://schemas.microsoft.com/office/drawing/2014/main" id="{6057BBF6-0733-B664-90D9-CD23DE9967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9" name="Picture 8">
            <a:extLst>
              <a:ext uri="{FF2B5EF4-FFF2-40B4-BE49-F238E27FC236}">
                <a16:creationId xmlns:a16="http://schemas.microsoft.com/office/drawing/2014/main" id="{74A3CD2B-23F5-35DA-4C6A-B4A12B94242A}"/>
              </a:ext>
            </a:extLst>
          </p:cNvPr>
          <p:cNvPicPr>
            <a:picLocks noChangeAspect="1"/>
          </p:cNvPicPr>
          <p:nvPr/>
        </p:nvPicPr>
        <p:blipFill>
          <a:blip r:embed="rId2"/>
          <a:stretch>
            <a:fillRect/>
          </a:stretch>
        </p:blipFill>
        <p:spPr>
          <a:xfrm>
            <a:off x="3124200" y="2759605"/>
            <a:ext cx="5551450" cy="1881070"/>
          </a:xfrm>
          <a:prstGeom prst="rect">
            <a:avLst/>
          </a:prstGeom>
        </p:spPr>
      </p:pic>
      <p:pic>
        <p:nvPicPr>
          <p:cNvPr id="11" name="Picture 10">
            <a:extLst>
              <a:ext uri="{FF2B5EF4-FFF2-40B4-BE49-F238E27FC236}">
                <a16:creationId xmlns:a16="http://schemas.microsoft.com/office/drawing/2014/main" id="{46360BD1-1BF9-A9B2-0904-F1068C2DF02C}"/>
              </a:ext>
            </a:extLst>
          </p:cNvPr>
          <p:cNvPicPr>
            <a:picLocks noChangeAspect="1"/>
          </p:cNvPicPr>
          <p:nvPr/>
        </p:nvPicPr>
        <p:blipFill>
          <a:blip r:embed="rId3"/>
          <a:stretch>
            <a:fillRect/>
          </a:stretch>
        </p:blipFill>
        <p:spPr>
          <a:xfrm>
            <a:off x="245645" y="512445"/>
            <a:ext cx="5995135" cy="2120571"/>
          </a:xfrm>
          <a:prstGeom prst="rect">
            <a:avLst/>
          </a:prstGeom>
        </p:spPr>
      </p:pic>
      <p:sp>
        <p:nvSpPr>
          <p:cNvPr id="12" name="Rectangle 11">
            <a:extLst>
              <a:ext uri="{FF2B5EF4-FFF2-40B4-BE49-F238E27FC236}">
                <a16:creationId xmlns:a16="http://schemas.microsoft.com/office/drawing/2014/main" id="{8BFFF7E2-65F8-EF68-61A8-0EAE29915BAC}"/>
              </a:ext>
            </a:extLst>
          </p:cNvPr>
          <p:cNvSpPr/>
          <p:nvPr/>
        </p:nvSpPr>
        <p:spPr>
          <a:xfrm>
            <a:off x="6402202" y="1372675"/>
            <a:ext cx="2008883" cy="400110"/>
          </a:xfrm>
          <a:prstGeom prst="rect">
            <a:avLst/>
          </a:prstGeom>
        </p:spPr>
        <p:style>
          <a:lnRef idx="2">
            <a:schemeClr val="accent6"/>
          </a:lnRef>
          <a:fillRef idx="1">
            <a:schemeClr val="lt1"/>
          </a:fillRef>
          <a:effectRef idx="0">
            <a:schemeClr val="accent6"/>
          </a:effectRef>
          <a:fontRef idx="minor">
            <a:schemeClr val="dk1"/>
          </a:fontRef>
        </p:style>
        <p:txBody>
          <a:bodyPr wrap="none" lIns="91440" tIns="45720" rIns="91440" bIns="45720">
            <a:spAutoFit/>
          </a:bodyPr>
          <a:lstStyle/>
          <a:p>
            <a:pPr algn="ctr"/>
            <a:r>
              <a:rPr lang="en-US" sz="2000" dirty="0">
                <a:ln w="0"/>
                <a:solidFill>
                  <a:schemeClr val="tx1"/>
                </a:solidFill>
                <a:effectLst>
                  <a:outerShdw blurRad="38100" dist="19050" dir="2700000" algn="tl" rotWithShape="0">
                    <a:schemeClr val="dk1">
                      <a:alpha val="40000"/>
                    </a:schemeClr>
                  </a:outerShdw>
                </a:effectLst>
              </a:rPr>
              <a:t>Image Similarity</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4" name="TextBox 13">
            <a:extLst>
              <a:ext uri="{FF2B5EF4-FFF2-40B4-BE49-F238E27FC236}">
                <a16:creationId xmlns:a16="http://schemas.microsoft.com/office/drawing/2014/main" id="{21A11F4C-5369-CC19-B876-5CBB1EE58BA5}"/>
              </a:ext>
            </a:extLst>
          </p:cNvPr>
          <p:cNvSpPr txBox="1"/>
          <p:nvPr/>
        </p:nvSpPr>
        <p:spPr>
          <a:xfrm>
            <a:off x="323850" y="3377122"/>
            <a:ext cx="2644140" cy="40011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Embedding Distortion</a:t>
            </a:r>
          </a:p>
        </p:txBody>
      </p:sp>
    </p:spTree>
    <p:extLst>
      <p:ext uri="{BB962C8B-B14F-4D97-AF65-F5344CB8AC3E}">
        <p14:creationId xmlns:p14="http://schemas.microsoft.com/office/powerpoint/2010/main" val="1923011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7817931-C2ED-460F-9752-0E5E1A7BD95B}"/>
              </a:ext>
            </a:extLst>
          </p:cNvPr>
          <p:cNvSpPr>
            <a:spLocks noGrp="1"/>
          </p:cNvSpPr>
          <p:nvPr>
            <p:ph type="dt" idx="10"/>
          </p:nvPr>
        </p:nvSpPr>
        <p:spPr/>
        <p:txBody>
          <a:bodyPr/>
          <a:lstStyle/>
          <a:p>
            <a:fld id="{ECF4E4DA-5132-4948-A63B-7E2F3A73A930}" type="datetime1">
              <a:rPr lang="en-IN" smtClean="0"/>
              <a:t>30-01-2024</a:t>
            </a:fld>
            <a:endParaRPr lang="en-IN"/>
          </a:p>
        </p:txBody>
      </p:sp>
      <p:sp>
        <p:nvSpPr>
          <p:cNvPr id="6" name="Footer Placeholder 5">
            <a:extLst>
              <a:ext uri="{FF2B5EF4-FFF2-40B4-BE49-F238E27FC236}">
                <a16:creationId xmlns:a16="http://schemas.microsoft.com/office/drawing/2014/main" id="{F22C3AEC-6F29-8754-CF41-5055A230F87F}"/>
              </a:ext>
            </a:extLst>
          </p:cNvPr>
          <p:cNvSpPr>
            <a:spLocks noGrp="1"/>
          </p:cNvSpPr>
          <p:nvPr>
            <p:ph type="ftr" idx="11"/>
          </p:nvPr>
        </p:nvSpPr>
        <p:spPr/>
        <p:txBody>
          <a:bodyPr/>
          <a:lstStyle/>
          <a:p>
            <a:r>
              <a:rPr lang="en-US"/>
              <a:t>TEAM 1 - MAJOR PROJECT</a:t>
            </a:r>
          </a:p>
        </p:txBody>
      </p:sp>
      <p:sp>
        <p:nvSpPr>
          <p:cNvPr id="7" name="Slide Number Placeholder 6">
            <a:extLst>
              <a:ext uri="{FF2B5EF4-FFF2-40B4-BE49-F238E27FC236}">
                <a16:creationId xmlns:a16="http://schemas.microsoft.com/office/drawing/2014/main" id="{6057BBF6-0733-B664-90D9-CD23DE9967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9" name="Picture 8">
            <a:extLst>
              <a:ext uri="{FF2B5EF4-FFF2-40B4-BE49-F238E27FC236}">
                <a16:creationId xmlns:a16="http://schemas.microsoft.com/office/drawing/2014/main" id="{F8561EDB-54F2-3E7E-1DF0-C02B9BD9A4EE}"/>
              </a:ext>
            </a:extLst>
          </p:cNvPr>
          <p:cNvPicPr>
            <a:picLocks noChangeAspect="1"/>
          </p:cNvPicPr>
          <p:nvPr/>
        </p:nvPicPr>
        <p:blipFill>
          <a:blip r:embed="rId2"/>
          <a:stretch>
            <a:fillRect/>
          </a:stretch>
        </p:blipFill>
        <p:spPr>
          <a:xfrm>
            <a:off x="362124" y="736054"/>
            <a:ext cx="8267353" cy="4168160"/>
          </a:xfrm>
          <a:prstGeom prst="rect">
            <a:avLst/>
          </a:prstGeom>
        </p:spPr>
      </p:pic>
    </p:spTree>
    <p:extLst>
      <p:ext uri="{BB962C8B-B14F-4D97-AF65-F5344CB8AC3E}">
        <p14:creationId xmlns:p14="http://schemas.microsoft.com/office/powerpoint/2010/main" val="36862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23</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1013128" y="83214"/>
            <a:ext cx="6117431" cy="627321"/>
          </a:xfrm>
        </p:spPr>
        <p:txBody>
          <a:bodyPr/>
          <a:lstStyle/>
          <a:p>
            <a:r>
              <a:rPr lang="en-US" sz="3600" dirty="0">
                <a:latin typeface="Bookman Old Style" panose="02050604050505020204" pitchFamily="18" charset="0"/>
              </a:rPr>
              <a:t>Parameter </a:t>
            </a:r>
          </a:p>
        </p:txBody>
      </p:sp>
      <p:sp>
        <p:nvSpPr>
          <p:cNvPr id="3" name="Date Placeholder 2"/>
          <p:cNvSpPr>
            <a:spLocks noGrp="1"/>
          </p:cNvSpPr>
          <p:nvPr>
            <p:ph type="dt" idx="10"/>
          </p:nvPr>
        </p:nvSpPr>
        <p:spPr/>
        <p:txBody>
          <a:bodyPr/>
          <a:lstStyle/>
          <a:p>
            <a:fld id="{FEC8F7DE-C1D8-4E44-93E2-C42288DC87CE}" type="datetime1">
              <a:rPr lang="en-IN" smtClean="0"/>
              <a:t>30-01-2024</a:t>
            </a:fld>
            <a:endParaRPr lang="en-US"/>
          </a:p>
        </p:txBody>
      </p:sp>
      <p:sp>
        <p:nvSpPr>
          <p:cNvPr id="4" name="Footer Placeholder 3"/>
          <p:cNvSpPr>
            <a:spLocks noGrp="1"/>
          </p:cNvSpPr>
          <p:nvPr>
            <p:ph type="ftr" idx="11"/>
          </p:nvPr>
        </p:nvSpPr>
        <p:spPr/>
        <p:txBody>
          <a:bodyPr/>
          <a:lstStyle/>
          <a:p>
            <a:r>
              <a:rPr lang="en-US"/>
              <a:t>TEAM 1 - MAJOR PROJECT</a:t>
            </a:r>
          </a:p>
        </p:txBody>
      </p:sp>
      <p:pic>
        <p:nvPicPr>
          <p:cNvPr id="8" name="Picture 7">
            <a:extLst>
              <a:ext uri="{FF2B5EF4-FFF2-40B4-BE49-F238E27FC236}">
                <a16:creationId xmlns:a16="http://schemas.microsoft.com/office/drawing/2014/main" id="{21076AAD-BB31-4EC0-22A2-AC779A130B56}"/>
              </a:ext>
            </a:extLst>
          </p:cNvPr>
          <p:cNvPicPr>
            <a:picLocks noChangeAspect="1"/>
          </p:cNvPicPr>
          <p:nvPr/>
        </p:nvPicPr>
        <p:blipFill>
          <a:blip r:embed="rId3"/>
          <a:stretch>
            <a:fillRect/>
          </a:stretch>
        </p:blipFill>
        <p:spPr>
          <a:xfrm>
            <a:off x="292562" y="1554764"/>
            <a:ext cx="4993057" cy="2225349"/>
          </a:xfrm>
          <a:prstGeom prst="rect">
            <a:avLst/>
          </a:prstGeom>
        </p:spPr>
      </p:pic>
      <p:sp>
        <p:nvSpPr>
          <p:cNvPr id="9" name="TextBox 8">
            <a:extLst>
              <a:ext uri="{FF2B5EF4-FFF2-40B4-BE49-F238E27FC236}">
                <a16:creationId xmlns:a16="http://schemas.microsoft.com/office/drawing/2014/main" id="{2F9BDCCA-61F9-8D80-8EC8-90FFC0D26C70}"/>
              </a:ext>
            </a:extLst>
          </p:cNvPr>
          <p:cNvSpPr txBox="1"/>
          <p:nvPr/>
        </p:nvSpPr>
        <p:spPr>
          <a:xfrm>
            <a:off x="1146962" y="1119424"/>
            <a:ext cx="2751152" cy="307777"/>
          </a:xfrm>
          <a:prstGeom prst="rect">
            <a:avLst/>
          </a:prstGeom>
          <a:noFill/>
        </p:spPr>
        <p:txBody>
          <a:bodyPr wrap="square" rtlCol="0">
            <a:spAutoFit/>
          </a:bodyPr>
          <a:lstStyle/>
          <a:p>
            <a:r>
              <a:rPr lang="en-IN" b="1" dirty="0"/>
              <a:t>1. SSIM</a:t>
            </a:r>
          </a:p>
        </p:txBody>
      </p:sp>
      <p:pic>
        <p:nvPicPr>
          <p:cNvPr id="11" name="Picture 10">
            <a:extLst>
              <a:ext uri="{FF2B5EF4-FFF2-40B4-BE49-F238E27FC236}">
                <a16:creationId xmlns:a16="http://schemas.microsoft.com/office/drawing/2014/main" id="{B7EEC2C5-34A8-87F4-88B7-E7B01EEDAEA6}"/>
              </a:ext>
            </a:extLst>
          </p:cNvPr>
          <p:cNvPicPr>
            <a:picLocks noChangeAspect="1"/>
          </p:cNvPicPr>
          <p:nvPr/>
        </p:nvPicPr>
        <p:blipFill>
          <a:blip r:embed="rId4"/>
          <a:stretch>
            <a:fillRect/>
          </a:stretch>
        </p:blipFill>
        <p:spPr>
          <a:xfrm>
            <a:off x="5473065" y="2057816"/>
            <a:ext cx="3314987" cy="1562235"/>
          </a:xfrm>
          <a:prstGeom prst="rect">
            <a:avLst/>
          </a:prstGeom>
        </p:spPr>
      </p:pic>
      <p:sp>
        <p:nvSpPr>
          <p:cNvPr id="15" name="TextBox 14">
            <a:extLst>
              <a:ext uri="{FF2B5EF4-FFF2-40B4-BE49-F238E27FC236}">
                <a16:creationId xmlns:a16="http://schemas.microsoft.com/office/drawing/2014/main" id="{EAFD56CC-58B7-10A4-668A-8BAEFC08233F}"/>
              </a:ext>
            </a:extLst>
          </p:cNvPr>
          <p:cNvSpPr txBox="1"/>
          <p:nvPr/>
        </p:nvSpPr>
        <p:spPr>
          <a:xfrm>
            <a:off x="6019800" y="1697686"/>
            <a:ext cx="4572000" cy="307777"/>
          </a:xfrm>
          <a:prstGeom prst="rect">
            <a:avLst/>
          </a:prstGeom>
          <a:noFill/>
        </p:spPr>
        <p:txBody>
          <a:bodyPr wrap="square">
            <a:spAutoFit/>
          </a:bodyPr>
          <a:lstStyle/>
          <a:p>
            <a:r>
              <a:rPr lang="en-IN" b="1" dirty="0"/>
              <a:t>2. Fractal Dimension</a:t>
            </a:r>
            <a:endParaRPr lang="en-IN" dirty="0"/>
          </a:p>
        </p:txBody>
      </p:sp>
    </p:spTree>
    <p:extLst>
      <p:ext uri="{BB962C8B-B14F-4D97-AF65-F5344CB8AC3E}">
        <p14:creationId xmlns:p14="http://schemas.microsoft.com/office/powerpoint/2010/main" val="440124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07817931-C2ED-460F-9752-0E5E1A7BD95B}"/>
              </a:ext>
            </a:extLst>
          </p:cNvPr>
          <p:cNvSpPr>
            <a:spLocks noGrp="1"/>
          </p:cNvSpPr>
          <p:nvPr>
            <p:ph type="dt" idx="10"/>
          </p:nvPr>
        </p:nvSpPr>
        <p:spPr/>
        <p:txBody>
          <a:bodyPr/>
          <a:lstStyle/>
          <a:p>
            <a:fld id="{ECF4E4DA-5132-4948-A63B-7E2F3A73A930}" type="datetime1">
              <a:rPr lang="en-IN" smtClean="0"/>
              <a:t>30-01-2024</a:t>
            </a:fld>
            <a:endParaRPr lang="en-IN"/>
          </a:p>
        </p:txBody>
      </p:sp>
      <p:sp>
        <p:nvSpPr>
          <p:cNvPr id="6" name="Footer Placeholder 5">
            <a:extLst>
              <a:ext uri="{FF2B5EF4-FFF2-40B4-BE49-F238E27FC236}">
                <a16:creationId xmlns:a16="http://schemas.microsoft.com/office/drawing/2014/main" id="{F22C3AEC-6F29-8754-CF41-5055A230F87F}"/>
              </a:ext>
            </a:extLst>
          </p:cNvPr>
          <p:cNvSpPr>
            <a:spLocks noGrp="1"/>
          </p:cNvSpPr>
          <p:nvPr>
            <p:ph type="ftr" idx="11"/>
          </p:nvPr>
        </p:nvSpPr>
        <p:spPr/>
        <p:txBody>
          <a:bodyPr/>
          <a:lstStyle/>
          <a:p>
            <a:r>
              <a:rPr lang="en-US"/>
              <a:t>TEAM 1 - MAJOR PROJECT</a:t>
            </a:r>
          </a:p>
        </p:txBody>
      </p:sp>
      <p:sp>
        <p:nvSpPr>
          <p:cNvPr id="7" name="Slide Number Placeholder 6">
            <a:extLst>
              <a:ext uri="{FF2B5EF4-FFF2-40B4-BE49-F238E27FC236}">
                <a16:creationId xmlns:a16="http://schemas.microsoft.com/office/drawing/2014/main" id="{6057BBF6-0733-B664-90D9-CD23DE9967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9" name="Picture 8">
            <a:extLst>
              <a:ext uri="{FF2B5EF4-FFF2-40B4-BE49-F238E27FC236}">
                <a16:creationId xmlns:a16="http://schemas.microsoft.com/office/drawing/2014/main" id="{AF7C3E1B-0289-21DF-93D5-004A7B2DD5FD}"/>
              </a:ext>
            </a:extLst>
          </p:cNvPr>
          <p:cNvPicPr>
            <a:picLocks noChangeAspect="1"/>
          </p:cNvPicPr>
          <p:nvPr/>
        </p:nvPicPr>
        <p:blipFill>
          <a:blip r:embed="rId2"/>
          <a:stretch>
            <a:fillRect/>
          </a:stretch>
        </p:blipFill>
        <p:spPr>
          <a:xfrm>
            <a:off x="356188" y="1012665"/>
            <a:ext cx="3414056" cy="1417443"/>
          </a:xfrm>
          <a:prstGeom prst="rect">
            <a:avLst/>
          </a:prstGeom>
        </p:spPr>
      </p:pic>
      <p:sp>
        <p:nvSpPr>
          <p:cNvPr id="11" name="TextBox 10">
            <a:extLst>
              <a:ext uri="{FF2B5EF4-FFF2-40B4-BE49-F238E27FC236}">
                <a16:creationId xmlns:a16="http://schemas.microsoft.com/office/drawing/2014/main" id="{76082FB1-AED8-ED3F-D9F4-4FF5B581AE77}"/>
              </a:ext>
            </a:extLst>
          </p:cNvPr>
          <p:cNvSpPr txBox="1"/>
          <p:nvPr/>
        </p:nvSpPr>
        <p:spPr>
          <a:xfrm>
            <a:off x="1120140" y="669905"/>
            <a:ext cx="4572000" cy="307777"/>
          </a:xfrm>
          <a:prstGeom prst="rect">
            <a:avLst/>
          </a:prstGeom>
          <a:noFill/>
        </p:spPr>
        <p:txBody>
          <a:bodyPr wrap="square">
            <a:spAutoFit/>
          </a:bodyPr>
          <a:lstStyle/>
          <a:p>
            <a:r>
              <a:rPr lang="en-IN" b="1" dirty="0"/>
              <a:t>3. Entropy</a:t>
            </a:r>
            <a:endParaRPr lang="en-IN" dirty="0"/>
          </a:p>
        </p:txBody>
      </p:sp>
      <p:pic>
        <p:nvPicPr>
          <p:cNvPr id="13" name="Picture 12">
            <a:extLst>
              <a:ext uri="{FF2B5EF4-FFF2-40B4-BE49-F238E27FC236}">
                <a16:creationId xmlns:a16="http://schemas.microsoft.com/office/drawing/2014/main" id="{2D8AC700-02AD-6452-0AC4-CEC4358E53F5}"/>
              </a:ext>
            </a:extLst>
          </p:cNvPr>
          <p:cNvPicPr>
            <a:picLocks noChangeAspect="1"/>
          </p:cNvPicPr>
          <p:nvPr/>
        </p:nvPicPr>
        <p:blipFill>
          <a:blip r:embed="rId3"/>
          <a:stretch>
            <a:fillRect/>
          </a:stretch>
        </p:blipFill>
        <p:spPr>
          <a:xfrm>
            <a:off x="4369914" y="1012665"/>
            <a:ext cx="3589331" cy="1470787"/>
          </a:xfrm>
          <a:prstGeom prst="rect">
            <a:avLst/>
          </a:prstGeom>
        </p:spPr>
      </p:pic>
      <p:sp>
        <p:nvSpPr>
          <p:cNvPr id="15" name="TextBox 14">
            <a:extLst>
              <a:ext uri="{FF2B5EF4-FFF2-40B4-BE49-F238E27FC236}">
                <a16:creationId xmlns:a16="http://schemas.microsoft.com/office/drawing/2014/main" id="{A890C573-8786-F83E-F7CC-5D09E54090AC}"/>
              </a:ext>
            </a:extLst>
          </p:cNvPr>
          <p:cNvSpPr txBox="1"/>
          <p:nvPr/>
        </p:nvSpPr>
        <p:spPr>
          <a:xfrm>
            <a:off x="5082540" y="669905"/>
            <a:ext cx="4572000" cy="307777"/>
          </a:xfrm>
          <a:prstGeom prst="rect">
            <a:avLst/>
          </a:prstGeom>
          <a:noFill/>
        </p:spPr>
        <p:txBody>
          <a:bodyPr wrap="square">
            <a:spAutoFit/>
          </a:bodyPr>
          <a:lstStyle/>
          <a:p>
            <a:r>
              <a:rPr lang="en-IN" b="1" dirty="0"/>
              <a:t>4. PSNR</a:t>
            </a:r>
            <a:endParaRPr lang="en-IN" dirty="0"/>
          </a:p>
        </p:txBody>
      </p:sp>
      <p:pic>
        <p:nvPicPr>
          <p:cNvPr id="17" name="Picture 16">
            <a:extLst>
              <a:ext uri="{FF2B5EF4-FFF2-40B4-BE49-F238E27FC236}">
                <a16:creationId xmlns:a16="http://schemas.microsoft.com/office/drawing/2014/main" id="{6406A84C-C56F-9FE8-B9DE-5AD85409ECD8}"/>
              </a:ext>
            </a:extLst>
          </p:cNvPr>
          <p:cNvPicPr>
            <a:picLocks noChangeAspect="1"/>
          </p:cNvPicPr>
          <p:nvPr/>
        </p:nvPicPr>
        <p:blipFill>
          <a:blip r:embed="rId4"/>
          <a:stretch>
            <a:fillRect/>
          </a:stretch>
        </p:blipFill>
        <p:spPr>
          <a:xfrm>
            <a:off x="2491741" y="2713393"/>
            <a:ext cx="3322320" cy="2225684"/>
          </a:xfrm>
          <a:prstGeom prst="rect">
            <a:avLst/>
          </a:prstGeom>
        </p:spPr>
      </p:pic>
      <p:sp>
        <p:nvSpPr>
          <p:cNvPr id="19" name="TextBox 18">
            <a:extLst>
              <a:ext uri="{FF2B5EF4-FFF2-40B4-BE49-F238E27FC236}">
                <a16:creationId xmlns:a16="http://schemas.microsoft.com/office/drawing/2014/main" id="{B5E5A1F7-152C-C920-8E50-FFA90B9AC3CC}"/>
              </a:ext>
            </a:extLst>
          </p:cNvPr>
          <p:cNvSpPr txBox="1"/>
          <p:nvPr/>
        </p:nvSpPr>
        <p:spPr>
          <a:xfrm>
            <a:off x="5941695" y="3317580"/>
            <a:ext cx="4827270" cy="307777"/>
          </a:xfrm>
          <a:prstGeom prst="rect">
            <a:avLst/>
          </a:prstGeom>
          <a:noFill/>
        </p:spPr>
        <p:txBody>
          <a:bodyPr wrap="square">
            <a:spAutoFit/>
          </a:bodyPr>
          <a:lstStyle/>
          <a:p>
            <a:r>
              <a:rPr lang="en-IN" b="1" dirty="0"/>
              <a:t>5. MSE</a:t>
            </a:r>
            <a:endParaRPr lang="en-IN" dirty="0"/>
          </a:p>
        </p:txBody>
      </p:sp>
    </p:spTree>
    <p:extLst>
      <p:ext uri="{BB962C8B-B14F-4D97-AF65-F5344CB8AC3E}">
        <p14:creationId xmlns:p14="http://schemas.microsoft.com/office/powerpoint/2010/main" val="1123887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E0C64FE-0B6A-FAAE-F8BA-35F000A2C958}"/>
              </a:ext>
            </a:extLst>
          </p:cNvPr>
          <p:cNvSpPr>
            <a:spLocks noGrp="1"/>
          </p:cNvSpPr>
          <p:nvPr>
            <p:ph type="dt" idx="10"/>
          </p:nvPr>
        </p:nvSpPr>
        <p:spPr/>
        <p:txBody>
          <a:bodyPr/>
          <a:lstStyle/>
          <a:p>
            <a:fld id="{ECF4E4DA-5132-4948-A63B-7E2F3A73A930}" type="datetime1">
              <a:rPr lang="en-IN" smtClean="0"/>
              <a:t>30-01-2024</a:t>
            </a:fld>
            <a:endParaRPr lang="en-IN"/>
          </a:p>
        </p:txBody>
      </p:sp>
      <p:sp>
        <p:nvSpPr>
          <p:cNvPr id="6" name="Footer Placeholder 5">
            <a:extLst>
              <a:ext uri="{FF2B5EF4-FFF2-40B4-BE49-F238E27FC236}">
                <a16:creationId xmlns:a16="http://schemas.microsoft.com/office/drawing/2014/main" id="{05163EFF-C6F9-68DE-A6A9-D4A5B0021985}"/>
              </a:ext>
            </a:extLst>
          </p:cNvPr>
          <p:cNvSpPr>
            <a:spLocks noGrp="1"/>
          </p:cNvSpPr>
          <p:nvPr>
            <p:ph type="ftr" idx="11"/>
          </p:nvPr>
        </p:nvSpPr>
        <p:spPr/>
        <p:txBody>
          <a:bodyPr/>
          <a:lstStyle/>
          <a:p>
            <a:r>
              <a:rPr lang="en-US"/>
              <a:t>TEAM 1 - MAJOR PROJECT</a:t>
            </a:r>
          </a:p>
        </p:txBody>
      </p:sp>
      <p:sp>
        <p:nvSpPr>
          <p:cNvPr id="7" name="Slide Number Placeholder 6">
            <a:extLst>
              <a:ext uri="{FF2B5EF4-FFF2-40B4-BE49-F238E27FC236}">
                <a16:creationId xmlns:a16="http://schemas.microsoft.com/office/drawing/2014/main" id="{8F0EA770-372C-9F94-D35F-9D2AD57D0F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9" name="Picture 8">
            <a:extLst>
              <a:ext uri="{FF2B5EF4-FFF2-40B4-BE49-F238E27FC236}">
                <a16:creationId xmlns:a16="http://schemas.microsoft.com/office/drawing/2014/main" id="{10215248-79A5-81F5-5779-F32D4BFF69AA}"/>
              </a:ext>
            </a:extLst>
          </p:cNvPr>
          <p:cNvPicPr>
            <a:picLocks noChangeAspect="1"/>
          </p:cNvPicPr>
          <p:nvPr/>
        </p:nvPicPr>
        <p:blipFill>
          <a:blip r:embed="rId2"/>
          <a:stretch>
            <a:fillRect/>
          </a:stretch>
        </p:blipFill>
        <p:spPr>
          <a:xfrm>
            <a:off x="3733800" y="3094129"/>
            <a:ext cx="4572000" cy="1017299"/>
          </a:xfrm>
          <a:prstGeom prst="rect">
            <a:avLst/>
          </a:prstGeom>
        </p:spPr>
      </p:pic>
      <p:pic>
        <p:nvPicPr>
          <p:cNvPr id="11" name="Picture 10">
            <a:extLst>
              <a:ext uri="{FF2B5EF4-FFF2-40B4-BE49-F238E27FC236}">
                <a16:creationId xmlns:a16="http://schemas.microsoft.com/office/drawing/2014/main" id="{47CABD4A-24C6-8125-F8BD-0CF2E0DFCDD0}"/>
              </a:ext>
            </a:extLst>
          </p:cNvPr>
          <p:cNvPicPr>
            <a:picLocks noChangeAspect="1"/>
          </p:cNvPicPr>
          <p:nvPr/>
        </p:nvPicPr>
        <p:blipFill>
          <a:blip r:embed="rId3"/>
          <a:stretch>
            <a:fillRect/>
          </a:stretch>
        </p:blipFill>
        <p:spPr>
          <a:xfrm>
            <a:off x="540842" y="1337281"/>
            <a:ext cx="4473118" cy="1017299"/>
          </a:xfrm>
          <a:prstGeom prst="rect">
            <a:avLst/>
          </a:prstGeom>
        </p:spPr>
      </p:pic>
      <p:sp>
        <p:nvSpPr>
          <p:cNvPr id="13" name="TextBox 12">
            <a:extLst>
              <a:ext uri="{FF2B5EF4-FFF2-40B4-BE49-F238E27FC236}">
                <a16:creationId xmlns:a16="http://schemas.microsoft.com/office/drawing/2014/main" id="{99DD36D7-902C-A7BF-7FA5-755FD8DE80A8}"/>
              </a:ext>
            </a:extLst>
          </p:cNvPr>
          <p:cNvSpPr txBox="1"/>
          <p:nvPr/>
        </p:nvSpPr>
        <p:spPr>
          <a:xfrm>
            <a:off x="1447800" y="783120"/>
            <a:ext cx="4572000" cy="523220"/>
          </a:xfrm>
          <a:prstGeom prst="rect">
            <a:avLst/>
          </a:prstGeom>
          <a:noFill/>
        </p:spPr>
        <p:txBody>
          <a:bodyPr wrap="square">
            <a:spAutoFit/>
          </a:bodyPr>
          <a:lstStyle/>
          <a:p>
            <a:r>
              <a:rPr lang="en-IN" b="1" dirty="0"/>
              <a:t>6. FPR</a:t>
            </a:r>
            <a:endParaRPr lang="en-IN" dirty="0"/>
          </a:p>
          <a:p>
            <a:endParaRPr lang="en-IN" dirty="0"/>
          </a:p>
        </p:txBody>
      </p:sp>
      <p:sp>
        <p:nvSpPr>
          <p:cNvPr id="15" name="TextBox 14">
            <a:extLst>
              <a:ext uri="{FF2B5EF4-FFF2-40B4-BE49-F238E27FC236}">
                <a16:creationId xmlns:a16="http://schemas.microsoft.com/office/drawing/2014/main" id="{551642ED-59CB-BB0D-9D09-DA3F7E49C841}"/>
              </a:ext>
            </a:extLst>
          </p:cNvPr>
          <p:cNvSpPr txBox="1"/>
          <p:nvPr/>
        </p:nvSpPr>
        <p:spPr>
          <a:xfrm>
            <a:off x="5840641" y="2717369"/>
            <a:ext cx="4572000" cy="307777"/>
          </a:xfrm>
          <a:prstGeom prst="rect">
            <a:avLst/>
          </a:prstGeom>
          <a:noFill/>
        </p:spPr>
        <p:txBody>
          <a:bodyPr wrap="square">
            <a:spAutoFit/>
          </a:bodyPr>
          <a:lstStyle/>
          <a:p>
            <a:r>
              <a:rPr lang="en-IN" b="1" dirty="0"/>
              <a:t>7. FNR</a:t>
            </a:r>
            <a:endParaRPr lang="en-IN" dirty="0"/>
          </a:p>
        </p:txBody>
      </p:sp>
    </p:spTree>
    <p:extLst>
      <p:ext uri="{BB962C8B-B14F-4D97-AF65-F5344CB8AC3E}">
        <p14:creationId xmlns:p14="http://schemas.microsoft.com/office/powerpoint/2010/main" val="2870574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26</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1200150" y="307179"/>
            <a:ext cx="5902075" cy="523221"/>
          </a:xfrm>
        </p:spPr>
        <p:txBody>
          <a:bodyPr/>
          <a:lstStyle/>
          <a:p>
            <a:r>
              <a:rPr lang="en-US" sz="3600" dirty="0">
                <a:latin typeface="Bookman Old Style" panose="02050604050505020204" pitchFamily="18" charset="0"/>
              </a:rPr>
              <a:t>Experiment Environment</a:t>
            </a:r>
          </a:p>
        </p:txBody>
      </p:sp>
      <p:sp>
        <p:nvSpPr>
          <p:cNvPr id="5" name="TextBox 4"/>
          <p:cNvSpPr txBox="1"/>
          <p:nvPr/>
        </p:nvSpPr>
        <p:spPr>
          <a:xfrm>
            <a:off x="1137683" y="1173014"/>
            <a:ext cx="6655982" cy="954107"/>
          </a:xfrm>
          <a:prstGeom prst="rect">
            <a:avLst/>
          </a:prstGeom>
          <a:noFill/>
        </p:spPr>
        <p:txBody>
          <a:bodyPr wrap="square" rtlCol="0">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The environment used is </a:t>
            </a:r>
            <a:r>
              <a:rPr lang="en-US" b="1" dirty="0">
                <a:latin typeface="Times New Roman" panose="02020603050405020304" pitchFamily="18" charset="0"/>
                <a:cs typeface="Times New Roman" panose="02020603050405020304" pitchFamily="18" charset="0"/>
              </a:rPr>
              <a:t>PYTHON IDLE &amp; COMMAND PROMPT</a:t>
            </a:r>
          </a:p>
          <a:p>
            <a:pPr rtl="0">
              <a:spcBef>
                <a:spcPts val="0"/>
              </a:spcBef>
              <a:spcAft>
                <a:spcPts val="0"/>
              </a:spcAft>
            </a:pPr>
            <a:endParaRPr lang="en-US"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b="0" dirty="0">
                <a:effectLst/>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packages used in our Python code is:</a:t>
            </a:r>
          </a:p>
          <a:p>
            <a:endParaRPr lang="en-US" dirty="0">
              <a:latin typeface="Cambria" panose="02040503050406030204" pitchFamily="18" charset="0"/>
              <a:ea typeface="Cambria" panose="02040503050406030204" pitchFamily="18" charset="0"/>
            </a:endParaRPr>
          </a:p>
        </p:txBody>
      </p:sp>
      <p:sp>
        <p:nvSpPr>
          <p:cNvPr id="3" name="Date Placeholder 2"/>
          <p:cNvSpPr>
            <a:spLocks noGrp="1"/>
          </p:cNvSpPr>
          <p:nvPr>
            <p:ph type="dt" idx="10"/>
          </p:nvPr>
        </p:nvSpPr>
        <p:spPr/>
        <p:txBody>
          <a:bodyPr/>
          <a:lstStyle/>
          <a:p>
            <a:fld id="{D170EAE5-997B-4CEF-8B18-946E55FFD4C3}" type="datetime1">
              <a:rPr lang="en-IN" smtClean="0"/>
              <a:t>30-01-2024</a:t>
            </a:fld>
            <a:endParaRPr lang="en-US"/>
          </a:p>
        </p:txBody>
      </p:sp>
      <p:sp>
        <p:nvSpPr>
          <p:cNvPr id="4" name="Footer Placeholder 3"/>
          <p:cNvSpPr>
            <a:spLocks noGrp="1"/>
          </p:cNvSpPr>
          <p:nvPr>
            <p:ph type="ftr" idx="11"/>
          </p:nvPr>
        </p:nvSpPr>
        <p:spPr/>
        <p:txBody>
          <a:bodyPr/>
          <a:lstStyle/>
          <a:p>
            <a:r>
              <a:rPr lang="en-US"/>
              <a:t>TEAM 1 - MAJOR PROJECT</a:t>
            </a:r>
          </a:p>
        </p:txBody>
      </p:sp>
      <p:sp>
        <p:nvSpPr>
          <p:cNvPr id="7" name="TextBox 6">
            <a:extLst>
              <a:ext uri="{FF2B5EF4-FFF2-40B4-BE49-F238E27FC236}">
                <a16:creationId xmlns:a16="http://schemas.microsoft.com/office/drawing/2014/main" id="{B11CB585-BAC7-3889-97AB-59206A81CC63}"/>
              </a:ext>
            </a:extLst>
          </p:cNvPr>
          <p:cNvSpPr txBox="1"/>
          <p:nvPr/>
        </p:nvSpPr>
        <p:spPr>
          <a:xfrm>
            <a:off x="541020" y="1977613"/>
            <a:ext cx="8488680" cy="2638992"/>
          </a:xfrm>
          <a:prstGeom prst="rect">
            <a:avLst/>
          </a:prstGeom>
          <a:noFill/>
        </p:spPr>
        <p:txBody>
          <a:bodyPr wrap="square">
            <a:spAutoFit/>
          </a:bodyPr>
          <a:lstStyle/>
          <a:p>
            <a:pPr marL="285750" indent="-285750" rtl="0">
              <a:lnSpc>
                <a:spcPct val="150000"/>
              </a:lnSpc>
              <a:spcBef>
                <a:spcPts val="0"/>
              </a:spcBef>
              <a:spcAft>
                <a:spcPts val="0"/>
              </a:spcAf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PILLOW PACKAGE: </a:t>
            </a:r>
            <a:r>
              <a:rPr lang="en-US" dirty="0">
                <a:latin typeface="Times New Roman" panose="02020603050405020304" pitchFamily="18" charset="0"/>
                <a:cs typeface="Times New Roman" panose="02020603050405020304" pitchFamily="18" charset="0"/>
              </a:rPr>
              <a:t>Used for image processing, to open, manipulate and save various image formats.</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OS PACKAGE:</a:t>
            </a:r>
            <a:r>
              <a:rPr lang="en-US" dirty="0">
                <a:latin typeface="Times New Roman" panose="02020603050405020304" pitchFamily="18" charset="0"/>
                <a:cs typeface="Times New Roman" panose="02020603050405020304" pitchFamily="18" charset="0"/>
              </a:rPr>
              <a:t> To interact with the operating system.</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CRYPTOGRAPHY PACKAGE: </a:t>
            </a:r>
            <a:r>
              <a:rPr lang="en-US" dirty="0">
                <a:latin typeface="Times New Roman" panose="02020603050405020304" pitchFamily="18" charset="0"/>
                <a:cs typeface="Times New Roman" panose="02020603050405020304" pitchFamily="18" charset="0"/>
              </a:rPr>
              <a:t>For all cryptographic related operations.</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PYCRYPTODOME PACKAGE: </a:t>
            </a:r>
            <a:r>
              <a:rPr lang="en-US" dirty="0">
                <a:latin typeface="Times New Roman" panose="02020603050405020304" pitchFamily="18" charset="0"/>
                <a:cs typeface="Times New Roman" panose="02020603050405020304" pitchFamily="18" charset="0"/>
              </a:rPr>
              <a:t>Used in the code for SHA-256, RANDOM.</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BASE-64 PACKAGE: </a:t>
            </a:r>
            <a:r>
              <a:rPr lang="en-US" dirty="0">
                <a:latin typeface="Times New Roman" panose="02020603050405020304" pitchFamily="18" charset="0"/>
                <a:cs typeface="Times New Roman" panose="02020603050405020304" pitchFamily="18" charset="0"/>
              </a:rPr>
              <a:t>Used for particularly in image steganography without causing issues when we use character encoding or special characters.</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TERMCOLOR PACKAGE: </a:t>
            </a:r>
            <a:r>
              <a:rPr lang="en-US" dirty="0">
                <a:latin typeface="Times New Roman" panose="02020603050405020304" pitchFamily="18" charset="0"/>
                <a:cs typeface="Times New Roman" panose="02020603050405020304" pitchFamily="18" charset="0"/>
              </a:rPr>
              <a:t>Used to add the color text, various background colors to output console. Here, we use </a:t>
            </a:r>
            <a:r>
              <a:rPr lang="en-US" dirty="0" err="1">
                <a:latin typeface="Times New Roman" panose="02020603050405020304" pitchFamily="18" charset="0"/>
                <a:cs typeface="Times New Roman" panose="02020603050405020304" pitchFamily="18" charset="0"/>
              </a:rPr>
              <a:t>cprint</a:t>
            </a:r>
            <a:r>
              <a:rPr lang="en-US" dirty="0">
                <a:latin typeface="Times New Roman" panose="02020603050405020304" pitchFamily="18" charset="0"/>
                <a:cs typeface="Times New Roman" panose="02020603050405020304" pitchFamily="18" charset="0"/>
              </a:rPr>
              <a:t>() function which is used to print the text with different styles and </a:t>
            </a:r>
            <a:r>
              <a:rPr lang="en-US" dirty="0" err="1">
                <a:latin typeface="Times New Roman" panose="02020603050405020304" pitchFamily="18" charset="0"/>
                <a:cs typeface="Times New Roman" panose="02020603050405020304" pitchFamily="18" charset="0"/>
              </a:rPr>
              <a:t>colours</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22184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0B522CD-7796-D378-B6F5-779D9FAA9C5A}"/>
              </a:ext>
            </a:extLst>
          </p:cNvPr>
          <p:cNvSpPr>
            <a:spLocks noGrp="1"/>
          </p:cNvSpPr>
          <p:nvPr>
            <p:ph type="dt" idx="10"/>
          </p:nvPr>
        </p:nvSpPr>
        <p:spPr/>
        <p:txBody>
          <a:bodyPr/>
          <a:lstStyle/>
          <a:p>
            <a:fld id="{ECF4E4DA-5132-4948-A63B-7E2F3A73A930}" type="datetime1">
              <a:rPr lang="en-IN" smtClean="0"/>
              <a:t>30-01-2024</a:t>
            </a:fld>
            <a:endParaRPr lang="en-IN"/>
          </a:p>
        </p:txBody>
      </p:sp>
      <p:sp>
        <p:nvSpPr>
          <p:cNvPr id="6" name="Footer Placeholder 5">
            <a:extLst>
              <a:ext uri="{FF2B5EF4-FFF2-40B4-BE49-F238E27FC236}">
                <a16:creationId xmlns:a16="http://schemas.microsoft.com/office/drawing/2014/main" id="{C1CBACC4-A259-91C2-DC58-592BF595684E}"/>
              </a:ext>
            </a:extLst>
          </p:cNvPr>
          <p:cNvSpPr>
            <a:spLocks noGrp="1"/>
          </p:cNvSpPr>
          <p:nvPr>
            <p:ph type="ftr" idx="11"/>
          </p:nvPr>
        </p:nvSpPr>
        <p:spPr/>
        <p:txBody>
          <a:bodyPr/>
          <a:lstStyle/>
          <a:p>
            <a:r>
              <a:rPr lang="en-US"/>
              <a:t>TEAM 1 - MAJOR PROJECT</a:t>
            </a:r>
          </a:p>
        </p:txBody>
      </p:sp>
      <p:sp>
        <p:nvSpPr>
          <p:cNvPr id="7" name="Slide Number Placeholder 6">
            <a:extLst>
              <a:ext uri="{FF2B5EF4-FFF2-40B4-BE49-F238E27FC236}">
                <a16:creationId xmlns:a16="http://schemas.microsoft.com/office/drawing/2014/main" id="{7B86B2BF-5C28-457A-ED5F-A5B4C795DD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9" name="TextBox 8">
            <a:extLst>
              <a:ext uri="{FF2B5EF4-FFF2-40B4-BE49-F238E27FC236}">
                <a16:creationId xmlns:a16="http://schemas.microsoft.com/office/drawing/2014/main" id="{DDF5845A-0B23-3370-7CC0-14EBBA0AD474}"/>
              </a:ext>
            </a:extLst>
          </p:cNvPr>
          <p:cNvSpPr txBox="1"/>
          <p:nvPr/>
        </p:nvSpPr>
        <p:spPr>
          <a:xfrm>
            <a:off x="617220" y="606051"/>
            <a:ext cx="7680960" cy="3931397"/>
          </a:xfrm>
          <a:prstGeom prst="rect">
            <a:avLst/>
          </a:prstGeom>
          <a:noFill/>
        </p:spPr>
        <p:txBody>
          <a:bodyPr wrap="square">
            <a:spAutoFit/>
          </a:bodyPr>
          <a:lstStyle/>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PYFIGLET PACKAGE: </a:t>
            </a:r>
            <a:r>
              <a:rPr lang="en-US" dirty="0">
                <a:latin typeface="Times New Roman" panose="02020603050405020304" pitchFamily="18" charset="0"/>
                <a:cs typeface="Times New Roman" panose="02020603050405020304" pitchFamily="18" charset="0"/>
              </a:rPr>
              <a:t>To create ASCII text and attractive headers using font and width</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GETPASS MODULE: </a:t>
            </a:r>
            <a:r>
              <a:rPr lang="en-US" dirty="0">
                <a:latin typeface="Times New Roman" panose="02020603050405020304" pitchFamily="18" charset="0"/>
                <a:cs typeface="Times New Roman" panose="02020603050405020304" pitchFamily="18" charset="0"/>
              </a:rPr>
              <a:t>To read passwords and ensure the passwords and sensitive data is not exposed.</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SYS PACKAGE: </a:t>
            </a:r>
            <a:r>
              <a:rPr lang="en-US" dirty="0">
                <a:latin typeface="Times New Roman" panose="02020603050405020304" pitchFamily="18" charset="0"/>
                <a:cs typeface="Times New Roman" panose="02020603050405020304" pitchFamily="18" charset="0"/>
              </a:rPr>
              <a:t>To work with Python runtime Environment</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RANDOM PACKAGE: </a:t>
            </a:r>
            <a:r>
              <a:rPr lang="en-US" dirty="0">
                <a:latin typeface="Times New Roman" panose="02020603050405020304" pitchFamily="18" charset="0"/>
                <a:cs typeface="Times New Roman" panose="02020603050405020304" pitchFamily="18" charset="0"/>
              </a:rPr>
              <a:t>For the generation of IV</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TIME MODULE: </a:t>
            </a:r>
            <a:r>
              <a:rPr lang="en-US" dirty="0">
                <a:latin typeface="Times New Roman" panose="02020603050405020304" pitchFamily="18" charset="0"/>
                <a:cs typeface="Times New Roman" panose="02020603050405020304" pitchFamily="18" charset="0"/>
              </a:rPr>
              <a:t>To calculate the encryption and decryption time</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BINASCII MODULE: </a:t>
            </a:r>
            <a:r>
              <a:rPr lang="en-US" dirty="0">
                <a:latin typeface="Times New Roman" panose="02020603050405020304" pitchFamily="18" charset="0"/>
                <a:cs typeface="Times New Roman" panose="02020603050405020304" pitchFamily="18" charset="0"/>
              </a:rPr>
              <a:t>To work with binary and ASCII encoded data</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NUMPY PACKAGE: </a:t>
            </a:r>
            <a:r>
              <a:rPr lang="en-US" dirty="0">
                <a:latin typeface="Times New Roman" panose="02020603050405020304" pitchFamily="18" charset="0"/>
                <a:cs typeface="Times New Roman" panose="02020603050405020304" pitchFamily="18" charset="0"/>
              </a:rPr>
              <a:t>To work with arrays or matrices</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SCIKIT-IMAGE PACKAGE: </a:t>
            </a:r>
            <a:r>
              <a:rPr lang="en-US" dirty="0">
                <a:solidFill>
                  <a:schemeClr val="tx1"/>
                </a:solidFill>
                <a:latin typeface="Times New Roman" panose="02020603050405020304" pitchFamily="18" charset="0"/>
                <a:cs typeface="Times New Roman" panose="02020603050405020304" pitchFamily="18" charset="0"/>
              </a:rPr>
              <a:t>For </a:t>
            </a:r>
            <a:r>
              <a:rPr lang="en-US" b="0" i="0" dirty="0">
                <a:solidFill>
                  <a:schemeClr val="tx1"/>
                </a:solidFill>
                <a:effectLst/>
                <a:latin typeface="Times New Roman" panose="02020603050405020304" pitchFamily="18" charset="0"/>
                <a:cs typeface="Times New Roman" panose="02020603050405020304" pitchFamily="18" charset="0"/>
              </a:rPr>
              <a:t>calculating image quality metrics, specifically PSNR (Peak Signal-to-Noise Ratio) and MSE (Mean Squared Error), Other Image Metrics.</a:t>
            </a:r>
          </a:p>
          <a:p>
            <a:pPr marL="285750" indent="-285750" rtl="0">
              <a:lnSpc>
                <a:spcPct val="150000"/>
              </a:lnSpc>
              <a:spcBef>
                <a:spcPts val="0"/>
              </a:spcBef>
              <a:spcAft>
                <a:spcPts val="0"/>
              </a:spcAft>
              <a:buFont typeface="Wingdings" panose="05000000000000000000" pitchFamily="2" charset="2"/>
              <a:buChar char="v"/>
            </a:pPr>
            <a:r>
              <a:rPr lang="en-US" b="1" i="0" dirty="0">
                <a:solidFill>
                  <a:schemeClr val="tx1"/>
                </a:solidFill>
                <a:effectLst/>
                <a:latin typeface="Times New Roman" panose="02020603050405020304" pitchFamily="18" charset="0"/>
                <a:cs typeface="Times New Roman" panose="02020603050405020304" pitchFamily="18" charset="0"/>
              </a:rPr>
              <a:t>OPENCV PACKAGE</a:t>
            </a:r>
            <a:r>
              <a:rPr lang="en-US" b="0" i="0" dirty="0">
                <a:solidFill>
                  <a:schemeClr val="tx1"/>
                </a:solidFill>
                <a:effectLst/>
                <a:latin typeface="Times New Roman" panose="02020603050405020304" pitchFamily="18" charset="0"/>
                <a:cs typeface="Times New Roman" panose="02020603050405020304" pitchFamily="18" charset="0"/>
              </a:rPr>
              <a:t>: For computer vision tasks and image processing.</a:t>
            </a:r>
          </a:p>
          <a:p>
            <a:pPr marL="285750" indent="-285750" rtl="0">
              <a:lnSpc>
                <a:spcPct val="150000"/>
              </a:lnSpc>
              <a:spcBef>
                <a:spcPts val="0"/>
              </a:spcBef>
              <a:spcAft>
                <a:spcPts val="0"/>
              </a:spcAft>
              <a:buFont typeface="Wingdings" panose="05000000000000000000" pitchFamily="2" charset="2"/>
              <a:buChar char="v"/>
            </a:pPr>
            <a:r>
              <a:rPr lang="en-US" b="1" i="0" dirty="0">
                <a:solidFill>
                  <a:schemeClr val="tx1"/>
                </a:solidFill>
                <a:effectLst/>
                <a:latin typeface="Times New Roman" panose="02020603050405020304" pitchFamily="18" charset="0"/>
                <a:cs typeface="Times New Roman" panose="02020603050405020304" pitchFamily="18" charset="0"/>
              </a:rPr>
              <a:t>MATPLOTLIB.PYTPLOT</a:t>
            </a:r>
            <a:r>
              <a:rPr lang="en-US" b="0" i="0" dirty="0">
                <a:solidFill>
                  <a:schemeClr val="tx1"/>
                </a:solidFill>
                <a:effectLst/>
                <a:latin typeface="Times New Roman" panose="02020603050405020304" pitchFamily="18" charset="0"/>
                <a:cs typeface="Times New Roman" panose="02020603050405020304" pitchFamily="18" charset="0"/>
              </a:rPr>
              <a:t>: To create plots and visualizations</a:t>
            </a:r>
            <a:endParaRPr lang="en-IN" dirty="0"/>
          </a:p>
        </p:txBody>
      </p:sp>
    </p:spTree>
    <p:extLst>
      <p:ext uri="{BB962C8B-B14F-4D97-AF65-F5344CB8AC3E}">
        <p14:creationId xmlns:p14="http://schemas.microsoft.com/office/powerpoint/2010/main" val="2032637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28</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0"/>
            <a:ext cx="6117431" cy="627321"/>
          </a:xfrm>
        </p:spPr>
        <p:txBody>
          <a:bodyPr/>
          <a:lstStyle/>
          <a:p>
            <a:r>
              <a:rPr lang="en-US" sz="3600" dirty="0">
                <a:latin typeface="Bookman Old Style" panose="02050604050505020204" pitchFamily="18" charset="0"/>
              </a:rPr>
              <a:t>Project Status</a:t>
            </a:r>
          </a:p>
        </p:txBody>
      </p:sp>
      <p:graphicFrame>
        <p:nvGraphicFramePr>
          <p:cNvPr id="4" name="Table 3"/>
          <p:cNvGraphicFramePr>
            <a:graphicFrameLocks noGrp="1"/>
          </p:cNvGraphicFramePr>
          <p:nvPr>
            <p:extLst>
              <p:ext uri="{D42A27DB-BD31-4B8C-83A1-F6EECF244321}">
                <p14:modId xmlns:p14="http://schemas.microsoft.com/office/powerpoint/2010/main" val="2870254019"/>
              </p:ext>
            </p:extLst>
          </p:nvPr>
        </p:nvGraphicFramePr>
        <p:xfrm>
          <a:off x="575310" y="921704"/>
          <a:ext cx="7993380" cy="3103880"/>
        </p:xfrm>
        <a:graphic>
          <a:graphicData uri="http://schemas.openxmlformats.org/drawingml/2006/table">
            <a:tbl>
              <a:tblPr firstRow="1" bandRow="1">
                <a:tableStyleId>{1D3205E1-8B83-452B-8570-0B3C4014EAE2}</a:tableStyleId>
              </a:tblPr>
              <a:tblGrid>
                <a:gridCol w="729685">
                  <a:extLst>
                    <a:ext uri="{9D8B030D-6E8A-4147-A177-3AD203B41FA5}">
                      <a16:colId xmlns:a16="http://schemas.microsoft.com/office/drawing/2014/main" val="20000"/>
                    </a:ext>
                  </a:extLst>
                </a:gridCol>
                <a:gridCol w="4288085">
                  <a:extLst>
                    <a:ext uri="{9D8B030D-6E8A-4147-A177-3AD203B41FA5}">
                      <a16:colId xmlns:a16="http://schemas.microsoft.com/office/drawing/2014/main" val="20001"/>
                    </a:ext>
                  </a:extLst>
                </a:gridCol>
                <a:gridCol w="2975610">
                  <a:extLst>
                    <a:ext uri="{9D8B030D-6E8A-4147-A177-3AD203B41FA5}">
                      <a16:colId xmlns:a16="http://schemas.microsoft.com/office/drawing/2014/main" val="20002"/>
                    </a:ext>
                  </a:extLst>
                </a:gridCol>
              </a:tblGrid>
              <a:tr h="249236">
                <a:tc>
                  <a:txBody>
                    <a:bodyPr/>
                    <a:lstStyle/>
                    <a:p>
                      <a:r>
                        <a:rPr lang="en-US" sz="1400" dirty="0" err="1">
                          <a:latin typeface="Cambria" panose="02040503050406030204" pitchFamily="18" charset="0"/>
                          <a:ea typeface="Cambria" panose="02040503050406030204" pitchFamily="18" charset="0"/>
                        </a:rPr>
                        <a:t>S.No</a:t>
                      </a:r>
                      <a:endParaRPr lang="en-US" sz="1400" dirty="0">
                        <a:latin typeface="Cambria" panose="02040503050406030204" pitchFamily="18" charset="0"/>
                        <a:ea typeface="Cambria" panose="02040503050406030204" pitchFamily="18" charset="0"/>
                      </a:endParaRPr>
                    </a:p>
                  </a:txBody>
                  <a:tcPr/>
                </a:tc>
                <a:tc>
                  <a:txBody>
                    <a:bodyPr/>
                    <a:lstStyle/>
                    <a:p>
                      <a:r>
                        <a:rPr lang="en-US" sz="1400" dirty="0">
                          <a:latin typeface="Cambria" panose="02040503050406030204" pitchFamily="18" charset="0"/>
                          <a:ea typeface="Cambria" panose="02040503050406030204" pitchFamily="18" charset="0"/>
                        </a:rPr>
                        <a:t>Functionality</a:t>
                      </a:r>
                    </a:p>
                  </a:txBody>
                  <a:tcPr/>
                </a:tc>
                <a:tc>
                  <a:txBody>
                    <a:bodyPr/>
                    <a:lstStyle/>
                    <a:p>
                      <a:r>
                        <a:rPr lang="en-US" sz="1400" dirty="0">
                          <a:latin typeface="Cambria" panose="02040503050406030204" pitchFamily="18" charset="0"/>
                          <a:ea typeface="Cambria" panose="02040503050406030204" pitchFamily="18" charset="0"/>
                        </a:rPr>
                        <a:t>Status</a:t>
                      </a:r>
                    </a:p>
                    <a:p>
                      <a:r>
                        <a:rPr lang="en-US" sz="1400" dirty="0">
                          <a:latin typeface="Cambria" panose="02040503050406030204" pitchFamily="18" charset="0"/>
                          <a:ea typeface="Cambria" panose="02040503050406030204" pitchFamily="18" charset="0"/>
                        </a:rPr>
                        <a:t>(Completed /in-progress/Not</a:t>
                      </a:r>
                      <a:r>
                        <a:rPr lang="en-US" sz="1400" baseline="0" dirty="0">
                          <a:latin typeface="Cambria" panose="02040503050406030204" pitchFamily="18" charset="0"/>
                          <a:ea typeface="Cambria" panose="02040503050406030204" pitchFamily="18" charset="0"/>
                        </a:rPr>
                        <a:t> started)</a:t>
                      </a:r>
                      <a:endParaRPr lang="en-US" sz="14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0000"/>
                  </a:ext>
                </a:extLst>
              </a:tr>
              <a:tr h="370840">
                <a:tc>
                  <a:txBody>
                    <a:bodyPr/>
                    <a:lstStyle/>
                    <a:p>
                      <a:r>
                        <a:rPr lang="en-US" sz="1400" dirty="0">
                          <a:latin typeface="Cambria" panose="02040503050406030204" pitchFamily="18" charset="0"/>
                          <a:ea typeface="Cambria" panose="02040503050406030204" pitchFamily="18" charset="0"/>
                        </a:rPr>
                        <a:t>01</a:t>
                      </a:r>
                    </a:p>
                  </a:txBody>
                  <a:tcPr/>
                </a:tc>
                <a:tc>
                  <a:txBody>
                    <a:bodyPr/>
                    <a:lstStyle/>
                    <a:p>
                      <a:r>
                        <a:rPr lang="en-US" sz="1400" dirty="0">
                          <a:latin typeface="Cambria" panose="02040503050406030204" pitchFamily="18" charset="0"/>
                          <a:ea typeface="Cambria" panose="02040503050406030204" pitchFamily="18" charset="0"/>
                        </a:rPr>
                        <a:t>Cover Image Selection based on Image Similarity and Embedding Distortion</a:t>
                      </a:r>
                    </a:p>
                  </a:txBody>
                  <a:tcPr/>
                </a:tc>
                <a:tc>
                  <a:txBody>
                    <a:bodyPr/>
                    <a:lstStyle/>
                    <a:p>
                      <a:r>
                        <a:rPr lang="en-US" sz="1400" dirty="0">
                          <a:solidFill>
                            <a:schemeClr val="accent3">
                              <a:lumMod val="75000"/>
                            </a:schemeClr>
                          </a:solidFill>
                          <a:latin typeface="Cambria" panose="02040503050406030204" pitchFamily="18" charset="0"/>
                          <a:ea typeface="Cambria" panose="02040503050406030204" pitchFamily="18" charset="0"/>
                        </a:rPr>
                        <a:t>Completed</a:t>
                      </a:r>
                    </a:p>
                  </a:txBody>
                  <a:tcPr/>
                </a:tc>
                <a:extLst>
                  <a:ext uri="{0D108BD9-81ED-4DB2-BD59-A6C34878D82A}">
                    <a16:rowId xmlns:a16="http://schemas.microsoft.com/office/drawing/2014/main" val="10001"/>
                  </a:ext>
                </a:extLst>
              </a:tr>
              <a:tr h="370840">
                <a:tc>
                  <a:txBody>
                    <a:bodyPr/>
                    <a:lstStyle/>
                    <a:p>
                      <a:r>
                        <a:rPr lang="en-US" sz="1400" dirty="0">
                          <a:latin typeface="Cambria" panose="02040503050406030204" pitchFamily="18" charset="0"/>
                          <a:ea typeface="Cambria" panose="02040503050406030204" pitchFamily="18" charset="0"/>
                        </a:rPr>
                        <a:t>02</a:t>
                      </a:r>
                    </a:p>
                  </a:txBody>
                  <a:tcPr/>
                </a:tc>
                <a:tc>
                  <a:txBody>
                    <a:bodyPr/>
                    <a:lstStyle/>
                    <a:p>
                      <a:r>
                        <a:rPr lang="en-US" sz="1400" dirty="0">
                          <a:latin typeface="Cambria" panose="02040503050406030204" pitchFamily="18" charset="0"/>
                          <a:ea typeface="Cambria" panose="02040503050406030204" pitchFamily="18" charset="0"/>
                        </a:rPr>
                        <a:t>Diffie Hellman Authentication</a:t>
                      </a:r>
                    </a:p>
                  </a:txBody>
                  <a:tcPr/>
                </a:tc>
                <a:tc>
                  <a:txBody>
                    <a:bodyPr/>
                    <a:lstStyle/>
                    <a:p>
                      <a:r>
                        <a:rPr lang="en-US" sz="1400" dirty="0">
                          <a:solidFill>
                            <a:schemeClr val="accent3">
                              <a:lumMod val="75000"/>
                            </a:schemeClr>
                          </a:solidFill>
                          <a:latin typeface="Cambria" panose="02040503050406030204" pitchFamily="18" charset="0"/>
                          <a:ea typeface="Cambria" panose="02040503050406030204" pitchFamily="18" charset="0"/>
                        </a:rPr>
                        <a:t>Completed</a:t>
                      </a:r>
                    </a:p>
                  </a:txBody>
                  <a:tcPr/>
                </a:tc>
                <a:extLst>
                  <a:ext uri="{0D108BD9-81ED-4DB2-BD59-A6C34878D82A}">
                    <a16:rowId xmlns:a16="http://schemas.microsoft.com/office/drawing/2014/main" val="10002"/>
                  </a:ext>
                </a:extLst>
              </a:tr>
              <a:tr h="370840">
                <a:tc>
                  <a:txBody>
                    <a:bodyPr/>
                    <a:lstStyle/>
                    <a:p>
                      <a:r>
                        <a:rPr lang="en-US" sz="1400" dirty="0">
                          <a:latin typeface="Cambria" panose="02040503050406030204" pitchFamily="18" charset="0"/>
                          <a:ea typeface="Cambria" panose="02040503050406030204" pitchFamily="18" charset="0"/>
                        </a:rPr>
                        <a:t>03</a:t>
                      </a:r>
                    </a:p>
                  </a:txBody>
                  <a:tcPr/>
                </a:tc>
                <a:tc>
                  <a:txBody>
                    <a:bodyPr/>
                    <a:lstStyle/>
                    <a:p>
                      <a:r>
                        <a:rPr lang="en-US" sz="1400" dirty="0">
                          <a:latin typeface="Cambria" panose="02040503050406030204" pitchFamily="18" charset="0"/>
                          <a:ea typeface="Cambria" panose="02040503050406030204" pitchFamily="18" charset="0"/>
                        </a:rPr>
                        <a:t>HMAC Authentication</a:t>
                      </a:r>
                    </a:p>
                  </a:txBody>
                  <a:tcPr/>
                </a:tc>
                <a:tc>
                  <a:txBody>
                    <a:bodyPr/>
                    <a:lstStyle/>
                    <a:p>
                      <a:r>
                        <a:rPr lang="en-US" sz="1400" dirty="0">
                          <a:solidFill>
                            <a:schemeClr val="accent3">
                              <a:lumMod val="75000"/>
                            </a:schemeClr>
                          </a:solidFill>
                          <a:latin typeface="Cambria" panose="02040503050406030204" pitchFamily="18" charset="0"/>
                          <a:ea typeface="Cambria" panose="02040503050406030204" pitchFamily="18" charset="0"/>
                        </a:rPr>
                        <a:t>Completed</a:t>
                      </a:r>
                    </a:p>
                  </a:txBody>
                  <a:tcPr/>
                </a:tc>
                <a:extLst>
                  <a:ext uri="{0D108BD9-81ED-4DB2-BD59-A6C34878D82A}">
                    <a16:rowId xmlns:a16="http://schemas.microsoft.com/office/drawing/2014/main" val="10003"/>
                  </a:ext>
                </a:extLst>
              </a:tr>
              <a:tr h="370840">
                <a:tc>
                  <a:txBody>
                    <a:bodyPr/>
                    <a:lstStyle/>
                    <a:p>
                      <a:r>
                        <a:rPr lang="en-US" sz="1400" dirty="0">
                          <a:latin typeface="Cambria" panose="02040503050406030204" pitchFamily="18" charset="0"/>
                          <a:ea typeface="Cambria" panose="02040503050406030204" pitchFamily="18" charset="0"/>
                        </a:rPr>
                        <a:t>04</a:t>
                      </a:r>
                    </a:p>
                  </a:txBody>
                  <a:tcPr/>
                </a:tc>
                <a:tc>
                  <a:txBody>
                    <a:bodyPr/>
                    <a:lstStyle/>
                    <a:p>
                      <a:r>
                        <a:rPr lang="en-US" sz="1400" dirty="0">
                          <a:latin typeface="Cambria" panose="02040503050406030204" pitchFamily="18" charset="0"/>
                          <a:ea typeface="Cambria" panose="02040503050406030204" pitchFamily="18" charset="0"/>
                        </a:rPr>
                        <a:t>PNG Image Compression</a:t>
                      </a:r>
                    </a:p>
                  </a:txBody>
                  <a:tcPr/>
                </a:tc>
                <a:tc>
                  <a:txBody>
                    <a:bodyPr/>
                    <a:lstStyle/>
                    <a:p>
                      <a:r>
                        <a:rPr lang="en-US" sz="1400" dirty="0">
                          <a:solidFill>
                            <a:schemeClr val="accent3">
                              <a:lumMod val="75000"/>
                            </a:schemeClr>
                          </a:solidFill>
                          <a:latin typeface="Cambria" panose="02040503050406030204" pitchFamily="18" charset="0"/>
                          <a:ea typeface="Cambria" panose="02040503050406030204" pitchFamily="18" charset="0"/>
                        </a:rPr>
                        <a:t>Completed</a:t>
                      </a:r>
                    </a:p>
                  </a:txBody>
                  <a:tcPr/>
                </a:tc>
                <a:extLst>
                  <a:ext uri="{0D108BD9-81ED-4DB2-BD59-A6C34878D82A}">
                    <a16:rowId xmlns:a16="http://schemas.microsoft.com/office/drawing/2014/main" val="10004"/>
                  </a:ext>
                </a:extLst>
              </a:tr>
              <a:tr h="370840">
                <a:tc>
                  <a:txBody>
                    <a:bodyPr/>
                    <a:lstStyle/>
                    <a:p>
                      <a:r>
                        <a:rPr lang="en-US" sz="1400" dirty="0">
                          <a:latin typeface="Cambria" panose="02040503050406030204" pitchFamily="18" charset="0"/>
                          <a:ea typeface="Cambria" panose="02040503050406030204" pitchFamily="18" charset="0"/>
                        </a:rPr>
                        <a:t>05</a:t>
                      </a:r>
                    </a:p>
                  </a:txBody>
                  <a:tcPr/>
                </a:tc>
                <a:tc>
                  <a:txBody>
                    <a:bodyPr/>
                    <a:lstStyle/>
                    <a:p>
                      <a:r>
                        <a:rPr lang="en-US" sz="1400" dirty="0">
                          <a:latin typeface="Cambria" panose="02040503050406030204" pitchFamily="18" charset="0"/>
                          <a:ea typeface="Cambria" panose="02040503050406030204" pitchFamily="18" charset="0"/>
                        </a:rPr>
                        <a:t>Text Compression</a:t>
                      </a:r>
                    </a:p>
                  </a:txBody>
                  <a:tcPr/>
                </a:tc>
                <a:tc>
                  <a:txBody>
                    <a:bodyPr/>
                    <a:lstStyle/>
                    <a:p>
                      <a:r>
                        <a:rPr lang="en-US" sz="1400" dirty="0">
                          <a:solidFill>
                            <a:srgbClr val="FFC000"/>
                          </a:solidFill>
                          <a:latin typeface="Cambria" panose="02040503050406030204" pitchFamily="18" charset="0"/>
                          <a:ea typeface="Cambria" panose="02040503050406030204" pitchFamily="18" charset="0"/>
                        </a:rPr>
                        <a:t>In-Progress</a:t>
                      </a:r>
                    </a:p>
                  </a:txBody>
                  <a:tcPr/>
                </a:tc>
                <a:extLst>
                  <a:ext uri="{0D108BD9-81ED-4DB2-BD59-A6C34878D82A}">
                    <a16:rowId xmlns:a16="http://schemas.microsoft.com/office/drawing/2014/main" val="4043229347"/>
                  </a:ext>
                </a:extLst>
              </a:tr>
              <a:tr h="370840">
                <a:tc>
                  <a:txBody>
                    <a:bodyPr/>
                    <a:lstStyle/>
                    <a:p>
                      <a:r>
                        <a:rPr lang="en-US" sz="1400" dirty="0">
                          <a:latin typeface="Cambria" panose="02040503050406030204" pitchFamily="18" charset="0"/>
                          <a:ea typeface="Cambria" panose="02040503050406030204" pitchFamily="18" charset="0"/>
                        </a:rPr>
                        <a:t>06</a:t>
                      </a:r>
                    </a:p>
                  </a:txBody>
                  <a:tcPr/>
                </a:tc>
                <a:tc>
                  <a:txBody>
                    <a:bodyPr/>
                    <a:lstStyle/>
                    <a:p>
                      <a:r>
                        <a:rPr lang="en-US" sz="1400" dirty="0">
                          <a:latin typeface="Cambria" panose="02040503050406030204" pitchFamily="18" charset="0"/>
                          <a:ea typeface="Cambria" panose="02040503050406030204" pitchFamily="18" charset="0"/>
                        </a:rPr>
                        <a:t>Camellia Cipher Encryption</a:t>
                      </a:r>
                    </a:p>
                  </a:txBody>
                  <a:tcPr/>
                </a:tc>
                <a:tc>
                  <a:txBody>
                    <a:bodyPr/>
                    <a:lstStyle/>
                    <a:p>
                      <a:r>
                        <a:rPr lang="en-US" sz="1400" dirty="0">
                          <a:solidFill>
                            <a:srgbClr val="FFC000"/>
                          </a:solidFill>
                          <a:latin typeface="Cambria" panose="02040503050406030204" pitchFamily="18" charset="0"/>
                          <a:ea typeface="Cambria" panose="02040503050406030204" pitchFamily="18" charset="0"/>
                        </a:rPr>
                        <a:t>In-Progress</a:t>
                      </a:r>
                    </a:p>
                  </a:txBody>
                  <a:tcPr/>
                </a:tc>
                <a:extLst>
                  <a:ext uri="{0D108BD9-81ED-4DB2-BD59-A6C34878D82A}">
                    <a16:rowId xmlns:a16="http://schemas.microsoft.com/office/drawing/2014/main" val="1311255981"/>
                  </a:ext>
                </a:extLst>
              </a:tr>
            </a:tbl>
          </a:graphicData>
        </a:graphic>
      </p:graphicFrame>
      <p:sp>
        <p:nvSpPr>
          <p:cNvPr id="6" name="Date Placeholder 5"/>
          <p:cNvSpPr>
            <a:spLocks noGrp="1"/>
          </p:cNvSpPr>
          <p:nvPr>
            <p:ph type="dt" idx="10"/>
          </p:nvPr>
        </p:nvSpPr>
        <p:spPr/>
        <p:txBody>
          <a:bodyPr/>
          <a:lstStyle/>
          <a:p>
            <a:fld id="{1FFEAC4E-E074-4796-8020-BADFE7D6F86F}" type="datetime1">
              <a:rPr lang="en-IN" smtClean="0"/>
              <a:t>30-01-2024</a:t>
            </a:fld>
            <a:endParaRPr lang="en-US"/>
          </a:p>
        </p:txBody>
      </p:sp>
      <p:sp>
        <p:nvSpPr>
          <p:cNvPr id="7" name="Footer Placeholder 6"/>
          <p:cNvSpPr>
            <a:spLocks noGrp="1"/>
          </p:cNvSpPr>
          <p:nvPr>
            <p:ph type="ftr" idx="11"/>
          </p:nvPr>
        </p:nvSpPr>
        <p:spPr/>
        <p:txBody>
          <a:bodyPr/>
          <a:lstStyle/>
          <a:p>
            <a:r>
              <a:rPr lang="en-US"/>
              <a:t>TEAM 1 - MAJOR PROJECT</a:t>
            </a:r>
          </a:p>
        </p:txBody>
      </p:sp>
    </p:spTree>
    <p:extLst>
      <p:ext uri="{BB962C8B-B14F-4D97-AF65-F5344CB8AC3E}">
        <p14:creationId xmlns:p14="http://schemas.microsoft.com/office/powerpoint/2010/main" val="747321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2A1493-8723-925C-18DE-74B4B2D32369}"/>
              </a:ext>
            </a:extLst>
          </p:cNvPr>
          <p:cNvSpPr>
            <a:spLocks noGrp="1"/>
          </p:cNvSpPr>
          <p:nvPr>
            <p:ph type="dt" idx="10"/>
          </p:nvPr>
        </p:nvSpPr>
        <p:spPr/>
        <p:txBody>
          <a:bodyPr/>
          <a:lstStyle/>
          <a:p>
            <a:fld id="{ECF4E4DA-5132-4948-A63B-7E2F3A73A930}" type="datetime1">
              <a:rPr lang="en-IN" smtClean="0"/>
              <a:t>30-01-2024</a:t>
            </a:fld>
            <a:endParaRPr lang="en-IN"/>
          </a:p>
        </p:txBody>
      </p:sp>
      <p:sp>
        <p:nvSpPr>
          <p:cNvPr id="6" name="Footer Placeholder 5">
            <a:extLst>
              <a:ext uri="{FF2B5EF4-FFF2-40B4-BE49-F238E27FC236}">
                <a16:creationId xmlns:a16="http://schemas.microsoft.com/office/drawing/2014/main" id="{A45107D5-6D17-C093-48F1-EBF2BF9E88BB}"/>
              </a:ext>
            </a:extLst>
          </p:cNvPr>
          <p:cNvSpPr>
            <a:spLocks noGrp="1"/>
          </p:cNvSpPr>
          <p:nvPr>
            <p:ph type="ftr" idx="11"/>
          </p:nvPr>
        </p:nvSpPr>
        <p:spPr/>
        <p:txBody>
          <a:bodyPr/>
          <a:lstStyle/>
          <a:p>
            <a:r>
              <a:rPr lang="en-US"/>
              <a:t>TEAM 1 - MAJOR PROJECT</a:t>
            </a:r>
          </a:p>
        </p:txBody>
      </p:sp>
      <p:sp>
        <p:nvSpPr>
          <p:cNvPr id="7" name="Slide Number Placeholder 6">
            <a:extLst>
              <a:ext uri="{FF2B5EF4-FFF2-40B4-BE49-F238E27FC236}">
                <a16:creationId xmlns:a16="http://schemas.microsoft.com/office/drawing/2014/main" id="{44FB0116-CF16-38BE-D212-375421E051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graphicFrame>
        <p:nvGraphicFramePr>
          <p:cNvPr id="8" name="Table 7">
            <a:extLst>
              <a:ext uri="{FF2B5EF4-FFF2-40B4-BE49-F238E27FC236}">
                <a16:creationId xmlns:a16="http://schemas.microsoft.com/office/drawing/2014/main" id="{C6AFA210-5445-6CCE-B4B7-A5C5F8708108}"/>
              </a:ext>
            </a:extLst>
          </p:cNvPr>
          <p:cNvGraphicFramePr>
            <a:graphicFrameLocks noGrp="1"/>
          </p:cNvGraphicFramePr>
          <p:nvPr>
            <p:extLst>
              <p:ext uri="{D42A27DB-BD31-4B8C-83A1-F6EECF244321}">
                <p14:modId xmlns:p14="http://schemas.microsoft.com/office/powerpoint/2010/main" val="2583202149"/>
              </p:ext>
            </p:extLst>
          </p:nvPr>
        </p:nvGraphicFramePr>
        <p:xfrm>
          <a:off x="784860" y="1125536"/>
          <a:ext cx="7498080" cy="3164526"/>
        </p:xfrm>
        <a:graphic>
          <a:graphicData uri="http://schemas.openxmlformats.org/drawingml/2006/table">
            <a:tbl>
              <a:tblPr firstRow="1" bandRow="1">
                <a:tableStyleId>{1D3205E1-8B83-452B-8570-0B3C4014EAE2}</a:tableStyleId>
              </a:tblPr>
              <a:tblGrid>
                <a:gridCol w="647700">
                  <a:extLst>
                    <a:ext uri="{9D8B030D-6E8A-4147-A177-3AD203B41FA5}">
                      <a16:colId xmlns:a16="http://schemas.microsoft.com/office/drawing/2014/main" val="3747413004"/>
                    </a:ext>
                  </a:extLst>
                </a:gridCol>
                <a:gridCol w="4320540">
                  <a:extLst>
                    <a:ext uri="{9D8B030D-6E8A-4147-A177-3AD203B41FA5}">
                      <a16:colId xmlns:a16="http://schemas.microsoft.com/office/drawing/2014/main" val="3732271422"/>
                    </a:ext>
                  </a:extLst>
                </a:gridCol>
                <a:gridCol w="2529840">
                  <a:extLst>
                    <a:ext uri="{9D8B030D-6E8A-4147-A177-3AD203B41FA5}">
                      <a16:colId xmlns:a16="http://schemas.microsoft.com/office/drawing/2014/main" val="2784186206"/>
                    </a:ext>
                  </a:extLst>
                </a:gridCol>
              </a:tblGrid>
              <a:tr h="527421">
                <a:tc>
                  <a:txBody>
                    <a:bodyPr/>
                    <a:lstStyle/>
                    <a:p>
                      <a:r>
                        <a:rPr lang="en-US" sz="1400" dirty="0">
                          <a:latin typeface="Cambria" panose="02040503050406030204" pitchFamily="18" charset="0"/>
                          <a:ea typeface="Cambria" panose="02040503050406030204" pitchFamily="18" charset="0"/>
                        </a:rPr>
                        <a:t>07</a:t>
                      </a:r>
                    </a:p>
                  </a:txBody>
                  <a:tcPr/>
                </a:tc>
                <a:tc>
                  <a:txBody>
                    <a:bodyPr/>
                    <a:lstStyle/>
                    <a:p>
                      <a:r>
                        <a:rPr lang="en-US" sz="1400" dirty="0">
                          <a:latin typeface="Cambria" panose="02040503050406030204" pitchFamily="18" charset="0"/>
                          <a:ea typeface="Cambria" panose="02040503050406030204" pitchFamily="18" charset="0"/>
                        </a:rPr>
                        <a:t>LSB Steganography Encoding</a:t>
                      </a:r>
                    </a:p>
                  </a:txBody>
                  <a:tcPr/>
                </a:tc>
                <a:tc>
                  <a:txBody>
                    <a:bodyPr/>
                    <a:lstStyle/>
                    <a:p>
                      <a:r>
                        <a:rPr lang="en-US" sz="1400" dirty="0">
                          <a:solidFill>
                            <a:srgbClr val="FF0000"/>
                          </a:solidFill>
                          <a:latin typeface="Cambria" panose="02040503050406030204" pitchFamily="18" charset="0"/>
                          <a:ea typeface="Cambria" panose="02040503050406030204" pitchFamily="18" charset="0"/>
                        </a:rPr>
                        <a:t>Not Started</a:t>
                      </a:r>
                    </a:p>
                  </a:txBody>
                  <a:tcPr/>
                </a:tc>
                <a:extLst>
                  <a:ext uri="{0D108BD9-81ED-4DB2-BD59-A6C34878D82A}">
                    <a16:rowId xmlns:a16="http://schemas.microsoft.com/office/drawing/2014/main" val="3969318571"/>
                  </a:ext>
                </a:extLst>
              </a:tr>
              <a:tr h="527421">
                <a:tc>
                  <a:txBody>
                    <a:bodyPr/>
                    <a:lstStyle/>
                    <a:p>
                      <a:r>
                        <a:rPr lang="en-US" sz="1400" dirty="0">
                          <a:latin typeface="Cambria" panose="02040503050406030204" pitchFamily="18" charset="0"/>
                          <a:ea typeface="Cambria" panose="02040503050406030204" pitchFamily="18" charset="0"/>
                        </a:rPr>
                        <a:t>08</a:t>
                      </a:r>
                    </a:p>
                  </a:txBody>
                  <a:tcPr/>
                </a:tc>
                <a:tc>
                  <a:txBody>
                    <a:bodyPr/>
                    <a:lstStyle/>
                    <a:p>
                      <a:r>
                        <a:rPr lang="en-US" sz="1400" dirty="0">
                          <a:latin typeface="Cambria" panose="02040503050406030204" pitchFamily="18" charset="0"/>
                          <a:ea typeface="Cambria" panose="02040503050406030204" pitchFamily="18" charset="0"/>
                        </a:rPr>
                        <a:t>Camellia Cipher Decryption</a:t>
                      </a:r>
                    </a:p>
                  </a:txBody>
                  <a:tcPr/>
                </a:tc>
                <a:tc>
                  <a:txBody>
                    <a:bodyPr/>
                    <a:lstStyle/>
                    <a:p>
                      <a:r>
                        <a:rPr lang="en-US" sz="1400" dirty="0">
                          <a:solidFill>
                            <a:srgbClr val="FF0000"/>
                          </a:solidFill>
                          <a:latin typeface="Cambria" panose="02040503050406030204" pitchFamily="18" charset="0"/>
                          <a:ea typeface="Cambria" panose="02040503050406030204" pitchFamily="18" charset="0"/>
                        </a:rPr>
                        <a:t>Not Started</a:t>
                      </a:r>
                    </a:p>
                  </a:txBody>
                  <a:tcPr/>
                </a:tc>
                <a:extLst>
                  <a:ext uri="{0D108BD9-81ED-4DB2-BD59-A6C34878D82A}">
                    <a16:rowId xmlns:a16="http://schemas.microsoft.com/office/drawing/2014/main" val="1895059625"/>
                  </a:ext>
                </a:extLst>
              </a:tr>
              <a:tr h="527421">
                <a:tc>
                  <a:txBody>
                    <a:bodyPr/>
                    <a:lstStyle/>
                    <a:p>
                      <a:r>
                        <a:rPr lang="en-IN" dirty="0">
                          <a:latin typeface="Cambria" panose="02040503050406030204" pitchFamily="18" charset="0"/>
                          <a:ea typeface="Cambria" panose="02040503050406030204" pitchFamily="18" charset="0"/>
                        </a:rPr>
                        <a:t>09</a:t>
                      </a:r>
                    </a:p>
                  </a:txBody>
                  <a:tcPr/>
                </a:tc>
                <a:tc>
                  <a:txBody>
                    <a:bodyPr/>
                    <a:lstStyle/>
                    <a:p>
                      <a:r>
                        <a:rPr lang="en-IN" dirty="0">
                          <a:latin typeface="Cambria" panose="02040503050406030204" pitchFamily="18" charset="0"/>
                          <a:ea typeface="Cambria" panose="02040503050406030204" pitchFamily="18" charset="0"/>
                        </a:rPr>
                        <a:t>Camellia Cipher Decryption</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FF0000"/>
                          </a:solidFill>
                          <a:latin typeface="Cambria" panose="02040503050406030204" pitchFamily="18" charset="0"/>
                          <a:ea typeface="Cambria" panose="02040503050406030204" pitchFamily="18" charset="0"/>
                        </a:rPr>
                        <a:t>Not Started</a:t>
                      </a:r>
                    </a:p>
                  </a:txBody>
                  <a:tcPr/>
                </a:tc>
                <a:extLst>
                  <a:ext uri="{0D108BD9-81ED-4DB2-BD59-A6C34878D82A}">
                    <a16:rowId xmlns:a16="http://schemas.microsoft.com/office/drawing/2014/main" val="1684975785"/>
                  </a:ext>
                </a:extLst>
              </a:tr>
              <a:tr h="527421">
                <a:tc>
                  <a:txBody>
                    <a:bodyPr/>
                    <a:lstStyle/>
                    <a:p>
                      <a:r>
                        <a:rPr lang="en-IN" dirty="0">
                          <a:latin typeface="Cambria" panose="02040503050406030204" pitchFamily="18" charset="0"/>
                          <a:ea typeface="Cambria" panose="02040503050406030204" pitchFamily="18" charset="0"/>
                        </a:rPr>
                        <a:t>10</a:t>
                      </a:r>
                    </a:p>
                  </a:txBody>
                  <a:tcPr/>
                </a:tc>
                <a:tc>
                  <a:txBody>
                    <a:bodyPr/>
                    <a:lstStyle/>
                    <a:p>
                      <a:r>
                        <a:rPr lang="en-IN" dirty="0">
                          <a:latin typeface="Cambria" panose="02040503050406030204" pitchFamily="18" charset="0"/>
                          <a:ea typeface="Cambria" panose="02040503050406030204" pitchFamily="18" charset="0"/>
                        </a:rPr>
                        <a:t>LSB Steganography Decoding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FF0000"/>
                          </a:solidFill>
                          <a:latin typeface="Cambria" panose="02040503050406030204" pitchFamily="18" charset="0"/>
                          <a:ea typeface="Cambria" panose="02040503050406030204" pitchFamily="18" charset="0"/>
                        </a:rPr>
                        <a:t>Not Started</a:t>
                      </a:r>
                    </a:p>
                  </a:txBody>
                  <a:tcPr/>
                </a:tc>
                <a:extLst>
                  <a:ext uri="{0D108BD9-81ED-4DB2-BD59-A6C34878D82A}">
                    <a16:rowId xmlns:a16="http://schemas.microsoft.com/office/drawing/2014/main" val="1111971572"/>
                  </a:ext>
                </a:extLst>
              </a:tr>
              <a:tr h="527421">
                <a:tc>
                  <a:txBody>
                    <a:bodyPr/>
                    <a:lstStyle/>
                    <a:p>
                      <a:r>
                        <a:rPr lang="en-IN" dirty="0">
                          <a:latin typeface="Cambria" panose="02040503050406030204" pitchFamily="18" charset="0"/>
                          <a:ea typeface="Cambria" panose="02040503050406030204" pitchFamily="18" charset="0"/>
                        </a:rPr>
                        <a:t>11</a:t>
                      </a:r>
                    </a:p>
                  </a:txBody>
                  <a:tcPr/>
                </a:tc>
                <a:tc>
                  <a:txBody>
                    <a:bodyPr/>
                    <a:lstStyle/>
                    <a:p>
                      <a:r>
                        <a:rPr lang="en-IN" dirty="0">
                          <a:latin typeface="Cambria" panose="02040503050406030204" pitchFamily="18" charset="0"/>
                          <a:ea typeface="Cambria" panose="02040503050406030204" pitchFamily="18" charset="0"/>
                        </a:rPr>
                        <a:t>Error Handling &amp; Management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FF0000"/>
                          </a:solidFill>
                          <a:latin typeface="Cambria" panose="02040503050406030204" pitchFamily="18" charset="0"/>
                          <a:ea typeface="Cambria" panose="02040503050406030204" pitchFamily="18" charset="0"/>
                        </a:rPr>
                        <a:t>Not Started</a:t>
                      </a:r>
                    </a:p>
                  </a:txBody>
                  <a:tcPr/>
                </a:tc>
                <a:extLst>
                  <a:ext uri="{0D108BD9-81ED-4DB2-BD59-A6C34878D82A}">
                    <a16:rowId xmlns:a16="http://schemas.microsoft.com/office/drawing/2014/main" val="1135332432"/>
                  </a:ext>
                </a:extLst>
              </a:tr>
              <a:tr h="527421">
                <a:tc>
                  <a:txBody>
                    <a:bodyPr/>
                    <a:lstStyle/>
                    <a:p>
                      <a:r>
                        <a:rPr lang="en-IN" dirty="0">
                          <a:latin typeface="Cambria" panose="02040503050406030204" pitchFamily="18" charset="0"/>
                          <a:ea typeface="Cambria" panose="02040503050406030204" pitchFamily="18" charset="0"/>
                        </a:rPr>
                        <a:t>12</a:t>
                      </a:r>
                    </a:p>
                  </a:txBody>
                  <a:tcPr/>
                </a:tc>
                <a:tc>
                  <a:txBody>
                    <a:bodyPr/>
                    <a:lstStyle/>
                    <a:p>
                      <a:r>
                        <a:rPr lang="en-IN" dirty="0">
                          <a:latin typeface="Cambria" panose="02040503050406030204" pitchFamily="18" charset="0"/>
                          <a:ea typeface="Cambria" panose="02040503050406030204" pitchFamily="18" charset="0"/>
                        </a:rPr>
                        <a:t>Metrics Improvement Display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FF0000"/>
                          </a:solidFill>
                          <a:latin typeface="Cambria" panose="02040503050406030204" pitchFamily="18" charset="0"/>
                          <a:ea typeface="Cambria" panose="02040503050406030204" pitchFamily="18" charset="0"/>
                        </a:rPr>
                        <a:t>Not Started</a:t>
                      </a:r>
                    </a:p>
                  </a:txBody>
                  <a:tcPr/>
                </a:tc>
                <a:extLst>
                  <a:ext uri="{0D108BD9-81ED-4DB2-BD59-A6C34878D82A}">
                    <a16:rowId xmlns:a16="http://schemas.microsoft.com/office/drawing/2014/main" val="3070815547"/>
                  </a:ext>
                </a:extLst>
              </a:tr>
            </a:tbl>
          </a:graphicData>
        </a:graphic>
      </p:graphicFrame>
    </p:spTree>
    <p:extLst>
      <p:ext uri="{BB962C8B-B14F-4D97-AF65-F5344CB8AC3E}">
        <p14:creationId xmlns:p14="http://schemas.microsoft.com/office/powerpoint/2010/main" val="2827294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D3288B5-70A7-0CBA-4E37-24EB23753C65}"/>
              </a:ext>
            </a:extLst>
          </p:cNvPr>
          <p:cNvSpPr>
            <a:spLocks noGrp="1"/>
          </p:cNvSpPr>
          <p:nvPr>
            <p:ph type="ftr" idx="11"/>
          </p:nvPr>
        </p:nvSpPr>
        <p:spPr/>
        <p:txBody>
          <a:bodyPr/>
          <a:lstStyle/>
          <a:p>
            <a:r>
              <a:rPr lang="en-US" dirty="0"/>
              <a:t>TEAM 1 - MAJOR PROJECT</a:t>
            </a:r>
          </a:p>
        </p:txBody>
      </p:sp>
      <p:sp>
        <p:nvSpPr>
          <p:cNvPr id="7" name="Slide Number Placeholder 6">
            <a:extLst>
              <a:ext uri="{FF2B5EF4-FFF2-40B4-BE49-F238E27FC236}">
                <a16:creationId xmlns:a16="http://schemas.microsoft.com/office/drawing/2014/main" id="{73E8CFF6-A4D5-F943-7423-30F7B36608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9" name="TextBox 8">
            <a:extLst>
              <a:ext uri="{FF2B5EF4-FFF2-40B4-BE49-F238E27FC236}">
                <a16:creationId xmlns:a16="http://schemas.microsoft.com/office/drawing/2014/main" id="{7FDAE787-5BA3-0D36-B4A1-C3CE94D04DCA}"/>
              </a:ext>
            </a:extLst>
          </p:cNvPr>
          <p:cNvSpPr txBox="1"/>
          <p:nvPr/>
        </p:nvSpPr>
        <p:spPr>
          <a:xfrm>
            <a:off x="792957" y="1139303"/>
            <a:ext cx="8001000" cy="2610779"/>
          </a:xfrm>
          <a:prstGeom prst="rect">
            <a:avLst/>
          </a:prstGeom>
          <a:noFill/>
        </p:spPr>
        <p:txBody>
          <a:bodyPr wrap="square">
            <a:spAutoFit/>
          </a:bodyPr>
          <a:lstStyle/>
          <a:p>
            <a:pPr algn="l"/>
            <a:r>
              <a:rPr lang="en-US" dirty="0">
                <a:solidFill>
                  <a:schemeClr val="tx1"/>
                </a:solidFill>
                <a:latin typeface="Cambria" panose="02040503050406030204" pitchFamily="18" charset="0"/>
                <a:ea typeface="Cambria" panose="02040503050406030204" pitchFamily="18" charset="0"/>
              </a:rPr>
              <a:t>The Applications of the above Project involves the following scenarios:</a:t>
            </a:r>
          </a:p>
          <a:p>
            <a:pPr algn="l"/>
            <a:endParaRPr lang="en-US" i="0" dirty="0">
              <a:solidFill>
                <a:schemeClr val="tx1"/>
              </a:solidFill>
              <a:effectLst/>
              <a:latin typeface="Cambria" panose="02040503050406030204" pitchFamily="18" charset="0"/>
              <a:ea typeface="Cambria" panose="02040503050406030204" pitchFamily="18" charset="0"/>
            </a:endParaRPr>
          </a:p>
          <a:p>
            <a:pPr marL="342900" indent="-342900" algn="l">
              <a:lnSpc>
                <a:spcPct val="200000"/>
              </a:lnSpc>
              <a:buFont typeface="Wingdings" panose="05000000000000000000" pitchFamily="2" charset="2"/>
              <a:buChar char="v"/>
            </a:pPr>
            <a:r>
              <a:rPr lang="en-US" dirty="0">
                <a:solidFill>
                  <a:schemeClr val="tx1"/>
                </a:solidFill>
                <a:latin typeface="Cambria" panose="02040503050406030204" pitchFamily="18" charset="0"/>
                <a:ea typeface="Cambria" panose="02040503050406030204" pitchFamily="18" charset="0"/>
              </a:rPr>
              <a:t>Military Units exchanging critical operational plans and intelligence securely.</a:t>
            </a:r>
          </a:p>
          <a:p>
            <a:pPr marL="342900" indent="-342900" algn="l">
              <a:lnSpc>
                <a:spcPct val="200000"/>
              </a:lnSpc>
              <a:buFont typeface="Wingdings" panose="05000000000000000000" pitchFamily="2" charset="2"/>
              <a:buChar char="v"/>
            </a:pPr>
            <a:r>
              <a:rPr lang="en-US" i="0" dirty="0">
                <a:solidFill>
                  <a:schemeClr val="tx1"/>
                </a:solidFill>
                <a:effectLst/>
                <a:latin typeface="Cambria" panose="02040503050406030204" pitchFamily="18" charset="0"/>
                <a:ea typeface="Cambria" panose="02040503050406030204" pitchFamily="18" charset="0"/>
              </a:rPr>
              <a:t>Health</a:t>
            </a:r>
            <a:r>
              <a:rPr lang="en-US" dirty="0">
                <a:solidFill>
                  <a:schemeClr val="tx1"/>
                </a:solidFill>
                <a:latin typeface="Cambria" panose="02040503050406030204" pitchFamily="18" charset="0"/>
                <a:ea typeface="Cambria" panose="02040503050406030204" pitchFamily="18" charset="0"/>
              </a:rPr>
              <a:t>care providers need to transmit the patient records securely to ensure privacy.</a:t>
            </a:r>
          </a:p>
          <a:p>
            <a:pPr marL="342900" indent="-342900" algn="l">
              <a:lnSpc>
                <a:spcPct val="200000"/>
              </a:lnSpc>
              <a:buFont typeface="Wingdings" panose="05000000000000000000" pitchFamily="2" charset="2"/>
              <a:buChar char="v"/>
            </a:pPr>
            <a:r>
              <a:rPr lang="en-US" i="0" dirty="0">
                <a:solidFill>
                  <a:schemeClr val="tx1"/>
                </a:solidFill>
                <a:effectLst/>
                <a:latin typeface="Cambria" panose="02040503050406030204" pitchFamily="18" charset="0"/>
                <a:ea typeface="Cambria" panose="02040503050406030204" pitchFamily="18" charset="0"/>
              </a:rPr>
              <a:t>Journalists need to receive</a:t>
            </a:r>
            <a:r>
              <a:rPr lang="en-US" dirty="0">
                <a:solidFill>
                  <a:schemeClr val="tx1"/>
                </a:solidFill>
                <a:latin typeface="Cambria" panose="02040503050406030204" pitchFamily="18" charset="0"/>
                <a:ea typeface="Cambria" panose="02040503050406030204" pitchFamily="18" charset="0"/>
              </a:rPr>
              <a:t> the anonymous tips securely.</a:t>
            </a:r>
          </a:p>
          <a:p>
            <a:pPr marL="342900" indent="-342900" algn="l">
              <a:lnSpc>
                <a:spcPct val="200000"/>
              </a:lnSpc>
              <a:buFont typeface="Wingdings" panose="05000000000000000000" pitchFamily="2" charset="2"/>
              <a:buChar char="v"/>
            </a:pPr>
            <a:r>
              <a:rPr lang="en-US" i="0" dirty="0">
                <a:solidFill>
                  <a:schemeClr val="tx1"/>
                </a:solidFill>
                <a:effectLst/>
                <a:latin typeface="Cambria" panose="02040503050406030204" pitchFamily="18" charset="0"/>
                <a:ea typeface="Cambria" panose="02040503050406030204" pitchFamily="18" charset="0"/>
              </a:rPr>
              <a:t>Secure Governmen</a:t>
            </a:r>
            <a:r>
              <a:rPr lang="en-US" dirty="0">
                <a:solidFill>
                  <a:schemeClr val="tx1"/>
                </a:solidFill>
                <a:latin typeface="Cambria" panose="02040503050406030204" pitchFamily="18" charset="0"/>
                <a:ea typeface="Cambria" panose="02040503050406030204" pitchFamily="18" charset="0"/>
              </a:rPr>
              <a:t>t agencies use this mode for exchanging the classified information.</a:t>
            </a:r>
          </a:p>
          <a:p>
            <a:pPr marL="342900" indent="-342900" algn="l">
              <a:lnSpc>
                <a:spcPct val="200000"/>
              </a:lnSpc>
              <a:buFont typeface="Wingdings" panose="05000000000000000000" pitchFamily="2" charset="2"/>
              <a:buChar char="v"/>
            </a:pPr>
            <a:r>
              <a:rPr lang="en-US" i="0" dirty="0">
                <a:solidFill>
                  <a:schemeClr val="tx1"/>
                </a:solidFill>
                <a:effectLst/>
                <a:latin typeface="Cambria" panose="02040503050406030204" pitchFamily="18" charset="0"/>
                <a:ea typeface="Cambria" panose="02040503050406030204" pitchFamily="18" charset="0"/>
              </a:rPr>
              <a:t>Digital Forensic teams need to secure way to exchang</a:t>
            </a:r>
            <a:r>
              <a:rPr lang="en-US" dirty="0">
                <a:solidFill>
                  <a:schemeClr val="tx1"/>
                </a:solidFill>
                <a:latin typeface="Cambria" panose="02040503050406030204" pitchFamily="18" charset="0"/>
                <a:ea typeface="Cambria" panose="02040503050406030204" pitchFamily="18" charset="0"/>
              </a:rPr>
              <a:t>e the evidence during investigations.</a:t>
            </a:r>
            <a:endParaRPr lang="en-US" i="0" dirty="0">
              <a:solidFill>
                <a:schemeClr val="tx1"/>
              </a:solidFill>
              <a:effectLst/>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1FE23381-D074-BB2B-5A74-ADA43115EDD6}"/>
              </a:ext>
            </a:extLst>
          </p:cNvPr>
          <p:cNvSpPr txBox="1"/>
          <p:nvPr/>
        </p:nvSpPr>
        <p:spPr>
          <a:xfrm>
            <a:off x="2686050" y="102336"/>
            <a:ext cx="4572000" cy="646331"/>
          </a:xfrm>
          <a:prstGeom prst="rect">
            <a:avLst/>
          </a:prstGeom>
          <a:noFill/>
        </p:spPr>
        <p:txBody>
          <a:bodyPr wrap="square">
            <a:spAutoFit/>
          </a:bodyPr>
          <a:lstStyle/>
          <a:p>
            <a:r>
              <a:rPr lang="en-US" sz="3600" dirty="0">
                <a:latin typeface="Bookman Old Style" panose="02050604050505020204" pitchFamily="18" charset="0"/>
              </a:rPr>
              <a:t>Introduction</a:t>
            </a:r>
            <a:endParaRPr lang="en-IN" sz="3600" dirty="0"/>
          </a:p>
        </p:txBody>
      </p:sp>
      <p:sp>
        <p:nvSpPr>
          <p:cNvPr id="2" name="Date Placeholder 1">
            <a:extLst>
              <a:ext uri="{FF2B5EF4-FFF2-40B4-BE49-F238E27FC236}">
                <a16:creationId xmlns:a16="http://schemas.microsoft.com/office/drawing/2014/main" id="{04023C36-65A7-8651-B2EB-4D526D0C7F2F}"/>
              </a:ext>
            </a:extLst>
          </p:cNvPr>
          <p:cNvSpPr>
            <a:spLocks noGrp="1"/>
          </p:cNvSpPr>
          <p:nvPr>
            <p:ph type="dt" idx="10"/>
          </p:nvPr>
        </p:nvSpPr>
        <p:spPr/>
        <p:txBody>
          <a:bodyPr/>
          <a:lstStyle/>
          <a:p>
            <a:fld id="{3C9F29C6-282A-4D7D-AFC4-D417922A43AF}" type="datetime1">
              <a:rPr lang="en-IN" smtClean="0"/>
              <a:t>30-01-2024</a:t>
            </a:fld>
            <a:endParaRPr lang="en-IN" dirty="0"/>
          </a:p>
        </p:txBody>
      </p:sp>
    </p:spTree>
    <p:extLst>
      <p:ext uri="{BB962C8B-B14F-4D97-AF65-F5344CB8AC3E}">
        <p14:creationId xmlns:p14="http://schemas.microsoft.com/office/powerpoint/2010/main" val="1112502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30</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007729" y="102336"/>
            <a:ext cx="6117431" cy="627321"/>
          </a:xfrm>
        </p:spPr>
        <p:txBody>
          <a:bodyPr/>
          <a:lstStyle/>
          <a:p>
            <a:r>
              <a:rPr lang="en-US" sz="3600" dirty="0">
                <a:latin typeface="Bookman Old Style" panose="02050604050505020204" pitchFamily="18" charset="0"/>
              </a:rPr>
              <a:t>References</a:t>
            </a:r>
          </a:p>
        </p:txBody>
      </p:sp>
      <p:sp>
        <p:nvSpPr>
          <p:cNvPr id="4" name="Footer Placeholder 3"/>
          <p:cNvSpPr>
            <a:spLocks noGrp="1"/>
          </p:cNvSpPr>
          <p:nvPr>
            <p:ph type="ftr" idx="11"/>
          </p:nvPr>
        </p:nvSpPr>
        <p:spPr/>
        <p:txBody>
          <a:bodyPr/>
          <a:lstStyle/>
          <a:p>
            <a:r>
              <a:rPr lang="en-US"/>
              <a:t>TEAM 1 - MAJOR PROJECT</a:t>
            </a:r>
          </a:p>
        </p:txBody>
      </p:sp>
      <p:sp>
        <p:nvSpPr>
          <p:cNvPr id="6" name="TextBox 5">
            <a:extLst>
              <a:ext uri="{FF2B5EF4-FFF2-40B4-BE49-F238E27FC236}">
                <a16:creationId xmlns:a16="http://schemas.microsoft.com/office/drawing/2014/main" id="{10911EF9-1D5F-BDCC-25A2-1D32CAF4A364}"/>
              </a:ext>
            </a:extLst>
          </p:cNvPr>
          <p:cNvSpPr txBox="1"/>
          <p:nvPr/>
        </p:nvSpPr>
        <p:spPr>
          <a:xfrm>
            <a:off x="457200" y="894737"/>
            <a:ext cx="8793956" cy="3822521"/>
          </a:xfrm>
          <a:prstGeom prst="rect">
            <a:avLst/>
          </a:prstGeom>
          <a:noFill/>
        </p:spPr>
        <p:txBody>
          <a:bodyPr wrap="square">
            <a:spAutoFit/>
          </a:bodyPr>
          <a:lstStyle/>
          <a:p>
            <a:pPr>
              <a:lnSpc>
                <a:spcPct val="115000"/>
              </a:lnSpc>
              <a:spcBef>
                <a:spcPts val="600"/>
              </a:spcBef>
              <a:spcAft>
                <a:spcPts val="1400"/>
              </a:spcAft>
            </a:pPr>
            <a:r>
              <a:rPr lang="en-IN" dirty="0">
                <a:effectLst/>
                <a:latin typeface="Cambria" panose="02040503050406030204" pitchFamily="18" charset="0"/>
                <a:ea typeface="Cambria" panose="02040503050406030204" pitchFamily="18" charset="0"/>
              </a:rPr>
              <a:t>[1] </a:t>
            </a:r>
            <a:r>
              <a:rPr lang="en-IN" dirty="0" err="1">
                <a:effectLst/>
                <a:latin typeface="Cambria" panose="02040503050406030204" pitchFamily="18" charset="0"/>
                <a:ea typeface="Cambria" panose="02040503050406030204" pitchFamily="18" charset="0"/>
              </a:rPr>
              <a:t>Zichi</a:t>
            </a:r>
            <a:r>
              <a:rPr lang="en-IN" dirty="0">
                <a:effectLst/>
                <a:latin typeface="Cambria" panose="02040503050406030204" pitchFamily="18" charset="0"/>
                <a:ea typeface="Cambria" panose="02040503050406030204" pitchFamily="18" charset="0"/>
              </a:rPr>
              <a:t> Wang , </a:t>
            </a:r>
            <a:r>
              <a:rPr lang="en-IN" dirty="0" err="1">
                <a:effectLst/>
                <a:latin typeface="Cambria" panose="02040503050406030204" pitchFamily="18" charset="0"/>
                <a:ea typeface="Cambria" panose="02040503050406030204" pitchFamily="18" charset="0"/>
              </a:rPr>
              <a:t>Guorui</a:t>
            </a:r>
            <a:r>
              <a:rPr lang="en-IN" dirty="0">
                <a:effectLst/>
                <a:latin typeface="Cambria" panose="02040503050406030204" pitchFamily="18" charset="0"/>
                <a:ea typeface="Cambria" panose="02040503050406030204" pitchFamily="18" charset="0"/>
              </a:rPr>
              <a:t> Feng , </a:t>
            </a:r>
            <a:r>
              <a:rPr lang="en-IN" dirty="0" err="1">
                <a:effectLst/>
                <a:latin typeface="Cambria" panose="02040503050406030204" pitchFamily="18" charset="0"/>
                <a:ea typeface="Cambria" panose="02040503050406030204" pitchFamily="18" charset="0"/>
              </a:rPr>
              <a:t>Liquan</a:t>
            </a:r>
            <a:r>
              <a:rPr lang="en-IN" dirty="0">
                <a:effectLst/>
                <a:latin typeface="Cambria" panose="02040503050406030204" pitchFamily="18" charset="0"/>
                <a:ea typeface="Cambria" panose="02040503050406030204" pitchFamily="18" charset="0"/>
              </a:rPr>
              <a:t> Shen , and </a:t>
            </a:r>
            <a:r>
              <a:rPr lang="en-IN" dirty="0" err="1">
                <a:effectLst/>
                <a:latin typeface="Cambria" panose="02040503050406030204" pitchFamily="18" charset="0"/>
                <a:ea typeface="Cambria" panose="02040503050406030204" pitchFamily="18" charset="0"/>
              </a:rPr>
              <a:t>Xinpeng</a:t>
            </a:r>
            <a:r>
              <a:rPr lang="en-IN" dirty="0">
                <a:effectLst/>
                <a:latin typeface="Cambria" panose="02040503050406030204" pitchFamily="18" charset="0"/>
                <a:ea typeface="Cambria" panose="02040503050406030204" pitchFamily="18" charset="0"/>
              </a:rPr>
              <a:t> Zhang. “Cover Selection for Steganography Using Image Similarity” IEEE Transactions on Dependable and Secure Computing, VOL. 20, NO. 3, MAY/JUNE 2023.</a:t>
            </a:r>
          </a:p>
          <a:p>
            <a:pPr>
              <a:lnSpc>
                <a:spcPct val="115000"/>
              </a:lnSpc>
              <a:spcBef>
                <a:spcPts val="600"/>
              </a:spcBef>
              <a:spcAft>
                <a:spcPts val="1400"/>
              </a:spcAft>
            </a:pPr>
            <a:r>
              <a:rPr lang="en-IN" dirty="0">
                <a:effectLst/>
                <a:latin typeface="Cambria" panose="02040503050406030204" pitchFamily="18" charset="0"/>
                <a:ea typeface="Cambria" panose="02040503050406030204" pitchFamily="18" charset="0"/>
              </a:rPr>
              <a:t>[2] X. Liao, J. Yin, M. Chen, and Z. Qin, “Adaptive payload distribution in multiple images steganography based on image texture features,” IEEE Trans. Dependable Secure </a:t>
            </a:r>
            <a:r>
              <a:rPr lang="en-IN" dirty="0" err="1">
                <a:effectLst/>
                <a:latin typeface="Cambria" panose="02040503050406030204" pitchFamily="18" charset="0"/>
                <a:ea typeface="Cambria" panose="02040503050406030204" pitchFamily="18" charset="0"/>
              </a:rPr>
              <a:t>Comput</a:t>
            </a:r>
            <a:r>
              <a:rPr lang="en-IN" dirty="0">
                <a:effectLst/>
                <a:latin typeface="Cambria" panose="02040503050406030204" pitchFamily="18" charset="0"/>
                <a:ea typeface="Cambria" panose="02040503050406030204" pitchFamily="18" charset="0"/>
              </a:rPr>
              <a:t>., vol. 19, no. 2, pp. 897–911, Mar./Apr. 2022</a:t>
            </a:r>
          </a:p>
          <a:p>
            <a:pPr>
              <a:lnSpc>
                <a:spcPct val="115000"/>
              </a:lnSpc>
              <a:spcBef>
                <a:spcPts val="600"/>
              </a:spcBef>
              <a:spcAft>
                <a:spcPts val="1400"/>
              </a:spcAft>
            </a:pPr>
            <a:r>
              <a:rPr lang="en-IN" dirty="0">
                <a:effectLst/>
                <a:latin typeface="Cambria" panose="02040503050406030204" pitchFamily="18" charset="0"/>
                <a:ea typeface="Cambria" panose="02040503050406030204" pitchFamily="18" charset="0"/>
              </a:rPr>
              <a:t>[3] </a:t>
            </a:r>
            <a:r>
              <a:rPr lang="en-IN" dirty="0" err="1">
                <a:effectLst/>
                <a:latin typeface="Cambria" panose="02040503050406030204" pitchFamily="18" charset="0"/>
                <a:ea typeface="Cambria" panose="02040503050406030204" pitchFamily="18" charset="0"/>
              </a:rPr>
              <a:t>T.Kalaichelvi</a:t>
            </a:r>
            <a:r>
              <a:rPr lang="en-IN" dirty="0">
                <a:effectLst/>
                <a:latin typeface="Cambria" panose="02040503050406030204" pitchFamily="18" charset="0"/>
                <a:ea typeface="Cambria" panose="02040503050406030204" pitchFamily="18" charset="0"/>
              </a:rPr>
              <a:t> et. al. “Image Steganography Method to Achieve Confidentiality Using CAPTCHA for Authentication”, Proceedings of the Fifth International Conference on Communication and Electronics Systems (ICCES 2020), IEEE Conference Record # 48766.</a:t>
            </a:r>
          </a:p>
          <a:p>
            <a:pPr>
              <a:lnSpc>
                <a:spcPct val="115000"/>
              </a:lnSpc>
              <a:spcBef>
                <a:spcPts val="600"/>
              </a:spcBef>
              <a:spcAft>
                <a:spcPts val="1400"/>
              </a:spcAft>
            </a:pPr>
            <a:r>
              <a:rPr lang="en-IN" dirty="0">
                <a:effectLst/>
                <a:latin typeface="Cambria" panose="02040503050406030204" pitchFamily="18" charset="0"/>
                <a:ea typeface="Cambria" panose="02040503050406030204" pitchFamily="18" charset="0"/>
              </a:rPr>
              <a:t>[4] V. </a:t>
            </a:r>
            <a:r>
              <a:rPr lang="en-IN" dirty="0" err="1">
                <a:effectLst/>
                <a:latin typeface="Cambria" panose="02040503050406030204" pitchFamily="18" charset="0"/>
                <a:ea typeface="Cambria" panose="02040503050406030204" pitchFamily="18" charset="0"/>
              </a:rPr>
              <a:t>Sachnev</a:t>
            </a:r>
            <a:r>
              <a:rPr lang="en-IN" dirty="0">
                <a:effectLst/>
                <a:latin typeface="Cambria" panose="02040503050406030204" pitchFamily="18" charset="0"/>
                <a:ea typeface="Cambria" panose="02040503050406030204" pitchFamily="18" charset="0"/>
              </a:rPr>
              <a:t>, H. J. Kim, and R. Zhang, “Less detectable jpeg steganography method based on heuristic optimization and BCH syndrome coding,” in Proc. 11th ACM Workshop Multimedia </a:t>
            </a:r>
            <a:r>
              <a:rPr lang="en-IN" dirty="0" err="1">
                <a:effectLst/>
                <a:latin typeface="Cambria" panose="02040503050406030204" pitchFamily="18" charset="0"/>
                <a:ea typeface="Cambria" panose="02040503050406030204" pitchFamily="18" charset="0"/>
              </a:rPr>
              <a:t>Secur</a:t>
            </a:r>
            <a:r>
              <a:rPr lang="en-IN" dirty="0">
                <a:effectLst/>
                <a:latin typeface="Cambria" panose="02040503050406030204" pitchFamily="18" charset="0"/>
                <a:ea typeface="Cambria" panose="02040503050406030204" pitchFamily="18" charset="0"/>
              </a:rPr>
              <a:t>., 2009, pp. 131–140.</a:t>
            </a:r>
          </a:p>
          <a:p>
            <a:pPr>
              <a:lnSpc>
                <a:spcPct val="115000"/>
              </a:lnSpc>
              <a:spcBef>
                <a:spcPts val="600"/>
              </a:spcBef>
              <a:spcAft>
                <a:spcPts val="1400"/>
              </a:spcAft>
            </a:pPr>
            <a:r>
              <a:rPr lang="en-IN" dirty="0">
                <a:effectLst/>
                <a:latin typeface="Cambria" panose="02040503050406030204" pitchFamily="18" charset="0"/>
                <a:ea typeface="Cambria" panose="02040503050406030204" pitchFamily="18" charset="0"/>
              </a:rPr>
              <a:t>[5] Sabyasachi </a:t>
            </a:r>
            <a:r>
              <a:rPr lang="en-IN" dirty="0" err="1">
                <a:effectLst/>
                <a:latin typeface="Cambria" panose="02040503050406030204" pitchFamily="18" charset="0"/>
                <a:ea typeface="Cambria" panose="02040503050406030204" pitchFamily="18" charset="0"/>
              </a:rPr>
              <a:t>Pramanik</a:t>
            </a:r>
            <a:r>
              <a:rPr lang="en-IN" dirty="0">
                <a:effectLst/>
                <a:latin typeface="Cambria" panose="02040503050406030204" pitchFamily="18" charset="0"/>
                <a:ea typeface="Cambria" panose="02040503050406030204" pitchFamily="18" charset="0"/>
              </a:rPr>
              <a:t>, </a:t>
            </a:r>
            <a:r>
              <a:rPr lang="en-IN" dirty="0" err="1">
                <a:effectLst/>
                <a:latin typeface="Cambria" panose="02040503050406030204" pitchFamily="18" charset="0"/>
                <a:ea typeface="Cambria" panose="02040503050406030204" pitchFamily="18" charset="0"/>
              </a:rPr>
              <a:t>Dr.R.P</a:t>
            </a:r>
            <a:r>
              <a:rPr lang="en-IN" dirty="0">
                <a:effectLst/>
                <a:latin typeface="Cambria" panose="02040503050406030204" pitchFamily="18" charset="0"/>
                <a:ea typeface="Cambria" panose="02040503050406030204" pitchFamily="18" charset="0"/>
              </a:rPr>
              <a:t> Singh and Ramkrishna Ghosh, “A new encrypted method in image steganography”, Indonesian Journal of Electrical Engineering and Computer Science, Volume: 14 No: 3 </a:t>
            </a:r>
          </a:p>
        </p:txBody>
      </p:sp>
      <p:sp>
        <p:nvSpPr>
          <p:cNvPr id="5" name="Date Placeholder 4">
            <a:extLst>
              <a:ext uri="{FF2B5EF4-FFF2-40B4-BE49-F238E27FC236}">
                <a16:creationId xmlns:a16="http://schemas.microsoft.com/office/drawing/2014/main" id="{F62DEF6A-256F-9A06-E23B-AF0FA29D4E94}"/>
              </a:ext>
            </a:extLst>
          </p:cNvPr>
          <p:cNvSpPr>
            <a:spLocks noGrp="1"/>
          </p:cNvSpPr>
          <p:nvPr>
            <p:ph type="dt" idx="10"/>
          </p:nvPr>
        </p:nvSpPr>
        <p:spPr/>
        <p:txBody>
          <a:bodyPr/>
          <a:lstStyle/>
          <a:p>
            <a:fld id="{25DC1A94-FD2F-4A53-9C4A-8A54BFA21E3C}" type="datetime1">
              <a:rPr lang="en-IN" smtClean="0"/>
              <a:t>30-01-2024</a:t>
            </a:fld>
            <a:endParaRPr lang="en-IN"/>
          </a:p>
        </p:txBody>
      </p:sp>
    </p:spTree>
    <p:extLst>
      <p:ext uri="{BB962C8B-B14F-4D97-AF65-F5344CB8AC3E}">
        <p14:creationId xmlns:p14="http://schemas.microsoft.com/office/powerpoint/2010/main" val="1904107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55E346E-C170-1C28-B2D2-517E455B8BAA}"/>
              </a:ext>
            </a:extLst>
          </p:cNvPr>
          <p:cNvSpPr>
            <a:spLocks noGrp="1"/>
          </p:cNvSpPr>
          <p:nvPr>
            <p:ph type="ftr" idx="11"/>
          </p:nvPr>
        </p:nvSpPr>
        <p:spPr/>
        <p:txBody>
          <a:bodyPr/>
          <a:lstStyle/>
          <a:p>
            <a:r>
              <a:rPr lang="en-US"/>
              <a:t>TEAM 1 - MAJOR PROJECT</a:t>
            </a:r>
          </a:p>
        </p:txBody>
      </p:sp>
      <p:sp>
        <p:nvSpPr>
          <p:cNvPr id="7" name="Slide Number Placeholder 6">
            <a:extLst>
              <a:ext uri="{FF2B5EF4-FFF2-40B4-BE49-F238E27FC236}">
                <a16:creationId xmlns:a16="http://schemas.microsoft.com/office/drawing/2014/main" id="{6CDED3B3-6977-4854-1756-06BA5C71D7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9" name="TextBox 8">
            <a:extLst>
              <a:ext uri="{FF2B5EF4-FFF2-40B4-BE49-F238E27FC236}">
                <a16:creationId xmlns:a16="http://schemas.microsoft.com/office/drawing/2014/main" id="{F86020F9-413B-6B66-D8A2-B102C479263E}"/>
              </a:ext>
            </a:extLst>
          </p:cNvPr>
          <p:cNvSpPr txBox="1"/>
          <p:nvPr/>
        </p:nvSpPr>
        <p:spPr>
          <a:xfrm>
            <a:off x="2824316" y="102336"/>
            <a:ext cx="4572000" cy="646331"/>
          </a:xfrm>
          <a:prstGeom prst="rect">
            <a:avLst/>
          </a:prstGeom>
          <a:noFill/>
        </p:spPr>
        <p:txBody>
          <a:bodyPr wrap="square">
            <a:spAutoFit/>
          </a:bodyPr>
          <a:lstStyle/>
          <a:p>
            <a:r>
              <a:rPr lang="en-US" sz="3600" dirty="0">
                <a:latin typeface="Bookman Old Style" panose="02050604050505020204" pitchFamily="18" charset="0"/>
              </a:rPr>
              <a:t>References</a:t>
            </a:r>
            <a:endParaRPr lang="en-IN" sz="3600" dirty="0"/>
          </a:p>
        </p:txBody>
      </p:sp>
      <p:sp>
        <p:nvSpPr>
          <p:cNvPr id="11" name="TextBox 10">
            <a:extLst>
              <a:ext uri="{FF2B5EF4-FFF2-40B4-BE49-F238E27FC236}">
                <a16:creationId xmlns:a16="http://schemas.microsoft.com/office/drawing/2014/main" id="{5EDD3490-AD62-59C0-B0F5-DCCE40C21B02}"/>
              </a:ext>
            </a:extLst>
          </p:cNvPr>
          <p:cNvSpPr txBox="1"/>
          <p:nvPr/>
        </p:nvSpPr>
        <p:spPr>
          <a:xfrm>
            <a:off x="385763" y="912609"/>
            <a:ext cx="8758237" cy="3318281"/>
          </a:xfrm>
          <a:prstGeom prst="rect">
            <a:avLst/>
          </a:prstGeom>
          <a:noFill/>
        </p:spPr>
        <p:txBody>
          <a:bodyPr wrap="square">
            <a:spAutoFit/>
          </a:bodyPr>
          <a:lstStyle/>
          <a:p>
            <a:pPr>
              <a:lnSpc>
                <a:spcPct val="115000"/>
              </a:lnSpc>
              <a:spcBef>
                <a:spcPts val="600"/>
              </a:spcBef>
              <a:spcAft>
                <a:spcPts val="1400"/>
              </a:spcAft>
            </a:pPr>
            <a:r>
              <a:rPr lang="en-IN" sz="1400" dirty="0">
                <a:effectLst/>
                <a:latin typeface="Cambria" panose="02040503050406030204" pitchFamily="18" charset="0"/>
                <a:ea typeface="Cambria" panose="02040503050406030204" pitchFamily="18" charset="0"/>
              </a:rPr>
              <a:t>[6] Alaa A. Jabbar </a:t>
            </a:r>
            <a:r>
              <a:rPr lang="en-IN" sz="1400" dirty="0" err="1">
                <a:effectLst/>
                <a:latin typeface="Cambria" panose="02040503050406030204" pitchFamily="18" charset="0"/>
                <a:ea typeface="Cambria" panose="02040503050406030204" pitchFamily="18" charset="0"/>
              </a:rPr>
              <a:t>Altaay</a:t>
            </a:r>
            <a:r>
              <a:rPr lang="en-IN" sz="1400" dirty="0">
                <a:effectLst/>
                <a:latin typeface="Cambria" panose="02040503050406030204" pitchFamily="18" charset="0"/>
                <a:ea typeface="Cambria" panose="02040503050406030204" pitchFamily="18" charset="0"/>
              </a:rPr>
              <a:t> et. al., “An Introduction to Image Steganography Techniques”, 2012 International Conference on Advanced Computer Science Applications and Technologies</a:t>
            </a:r>
          </a:p>
          <a:p>
            <a:pPr>
              <a:lnSpc>
                <a:spcPct val="115000"/>
              </a:lnSpc>
              <a:spcBef>
                <a:spcPts val="600"/>
              </a:spcBef>
              <a:spcAft>
                <a:spcPts val="1400"/>
              </a:spcAft>
            </a:pPr>
            <a:r>
              <a:rPr lang="en-IN" sz="1400" dirty="0">
                <a:effectLst/>
                <a:latin typeface="Cambria" panose="02040503050406030204" pitchFamily="18" charset="0"/>
                <a:ea typeface="Cambria" panose="02040503050406030204" pitchFamily="18" charset="0"/>
              </a:rPr>
              <a:t>[7] T. </a:t>
            </a:r>
            <a:r>
              <a:rPr lang="en-IN" sz="1400" dirty="0" err="1">
                <a:effectLst/>
                <a:latin typeface="Cambria" panose="02040503050406030204" pitchFamily="18" charset="0"/>
                <a:ea typeface="Cambria" panose="02040503050406030204" pitchFamily="18" charset="0"/>
              </a:rPr>
              <a:t>Qiao</a:t>
            </a:r>
            <a:r>
              <a:rPr lang="en-IN" sz="1400" dirty="0">
                <a:effectLst/>
                <a:latin typeface="Cambria" panose="02040503050406030204" pitchFamily="18" charset="0"/>
                <a:ea typeface="Cambria" panose="02040503050406030204" pitchFamily="18" charset="0"/>
              </a:rPr>
              <a:t>, X. Luo, T. Wu, M. Xu, and Z. Qian, “Adaptive steganalysis based on statistical model of quantized DCT coefficients for JPEG images,” IEEE Trans. Dependable Secure </a:t>
            </a:r>
            <a:r>
              <a:rPr lang="en-IN" sz="1400" dirty="0" err="1">
                <a:effectLst/>
                <a:latin typeface="Cambria" panose="02040503050406030204" pitchFamily="18" charset="0"/>
                <a:ea typeface="Cambria" panose="02040503050406030204" pitchFamily="18" charset="0"/>
              </a:rPr>
              <a:t>Comput</a:t>
            </a:r>
            <a:r>
              <a:rPr lang="en-IN" sz="1400" dirty="0">
                <a:effectLst/>
                <a:latin typeface="Cambria" panose="02040503050406030204" pitchFamily="18" charset="0"/>
                <a:ea typeface="Cambria" panose="02040503050406030204" pitchFamily="18" charset="0"/>
              </a:rPr>
              <a:t>., vol. 18, no. 6, pp. 2736–2751, Nov./Dec. 2021.</a:t>
            </a:r>
          </a:p>
          <a:p>
            <a:pPr>
              <a:lnSpc>
                <a:spcPct val="115000"/>
              </a:lnSpc>
              <a:spcBef>
                <a:spcPts val="600"/>
              </a:spcBef>
              <a:spcAft>
                <a:spcPts val="1400"/>
              </a:spcAft>
            </a:pPr>
            <a:r>
              <a:rPr lang="en-IN" sz="1400" dirty="0">
                <a:effectLst/>
                <a:latin typeface="Cambria" panose="02040503050406030204" pitchFamily="18" charset="0"/>
                <a:ea typeface="Cambria" panose="02040503050406030204" pitchFamily="18" charset="0"/>
              </a:rPr>
              <a:t>[8] </a:t>
            </a:r>
            <a:r>
              <a:rPr lang="en-IN" sz="1400" dirty="0" err="1">
                <a:effectLst/>
                <a:latin typeface="Cambria" panose="02040503050406030204" pitchFamily="18" charset="0"/>
                <a:ea typeface="Cambria" panose="02040503050406030204" pitchFamily="18" charset="0"/>
              </a:rPr>
              <a:t>Altaay</a:t>
            </a:r>
            <a:r>
              <a:rPr lang="en-IN" sz="1400" dirty="0">
                <a:effectLst/>
                <a:latin typeface="Cambria" panose="02040503050406030204" pitchFamily="18" charset="0"/>
                <a:ea typeface="Cambria" panose="02040503050406030204" pitchFamily="18" charset="0"/>
              </a:rPr>
              <a:t> A., bin Sahib S., and Zamani M., "An Introduction to Image Steganography Techniques," in Proceedings of International Conference on Advanced Computer Science Applications and Technologies, pp. 122-126</a:t>
            </a:r>
          </a:p>
          <a:p>
            <a:pPr>
              <a:lnSpc>
                <a:spcPct val="115000"/>
              </a:lnSpc>
              <a:spcBef>
                <a:spcPts val="600"/>
              </a:spcBef>
              <a:spcAft>
                <a:spcPts val="1400"/>
              </a:spcAft>
            </a:pPr>
            <a:r>
              <a:rPr lang="en-IN" sz="1400" dirty="0">
                <a:effectLst/>
                <a:latin typeface="Cambria" panose="02040503050406030204" pitchFamily="18" charset="0"/>
                <a:ea typeface="Cambria" panose="02040503050406030204" pitchFamily="18" charset="0"/>
              </a:rPr>
              <a:t>[9] N. </a:t>
            </a:r>
            <a:r>
              <a:rPr lang="en-IN" sz="1400" dirty="0" err="1">
                <a:effectLst/>
                <a:latin typeface="Cambria" panose="02040503050406030204" pitchFamily="18" charset="0"/>
                <a:ea typeface="Cambria" panose="02040503050406030204" pitchFamily="18" charset="0"/>
              </a:rPr>
              <a:t>Krishnaveni</a:t>
            </a:r>
            <a:r>
              <a:rPr lang="en-IN" sz="1400" dirty="0">
                <a:effectLst/>
                <a:latin typeface="Cambria" panose="02040503050406030204" pitchFamily="18" charset="0"/>
                <a:ea typeface="Cambria" panose="02040503050406030204" pitchFamily="18" charset="0"/>
              </a:rPr>
              <a:t> and Sudhakar </a:t>
            </a:r>
            <a:r>
              <a:rPr lang="en-IN" sz="1400" dirty="0" err="1">
                <a:effectLst/>
                <a:latin typeface="Cambria" panose="02040503050406030204" pitchFamily="18" charset="0"/>
                <a:ea typeface="Cambria" panose="02040503050406030204" pitchFamily="18" charset="0"/>
              </a:rPr>
              <a:t>Periyasamy</a:t>
            </a:r>
            <a:r>
              <a:rPr lang="en-IN" sz="1400" dirty="0">
                <a:effectLst/>
                <a:latin typeface="Cambria" panose="02040503050406030204" pitchFamily="18" charset="0"/>
                <a:ea typeface="Cambria" panose="02040503050406030204" pitchFamily="18" charset="0"/>
              </a:rPr>
              <a:t>, “A Novel and Innovative Approach for Image Steganography with Chaos”, Indonesian Journal of Electrical Engineering and Computer Science, Vol. 11, No. 1, July 2018, pp. 263~267. </a:t>
            </a:r>
          </a:p>
        </p:txBody>
      </p:sp>
      <p:sp>
        <p:nvSpPr>
          <p:cNvPr id="2" name="Date Placeholder 1">
            <a:extLst>
              <a:ext uri="{FF2B5EF4-FFF2-40B4-BE49-F238E27FC236}">
                <a16:creationId xmlns:a16="http://schemas.microsoft.com/office/drawing/2014/main" id="{09457863-66B1-2002-CD54-C630C156B943}"/>
              </a:ext>
            </a:extLst>
          </p:cNvPr>
          <p:cNvSpPr>
            <a:spLocks noGrp="1"/>
          </p:cNvSpPr>
          <p:nvPr>
            <p:ph type="dt" idx="10"/>
          </p:nvPr>
        </p:nvSpPr>
        <p:spPr/>
        <p:txBody>
          <a:bodyPr/>
          <a:lstStyle/>
          <a:p>
            <a:fld id="{78647D96-285A-4435-BB86-B248D0E3C286}" type="datetime1">
              <a:rPr lang="en-IN" smtClean="0"/>
              <a:t>30-01-2024</a:t>
            </a:fld>
            <a:endParaRPr lang="en-IN"/>
          </a:p>
        </p:txBody>
      </p:sp>
    </p:spTree>
    <p:extLst>
      <p:ext uri="{BB962C8B-B14F-4D97-AF65-F5344CB8AC3E}">
        <p14:creationId xmlns:p14="http://schemas.microsoft.com/office/powerpoint/2010/main" val="38622645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FDAB427D-DA18-7188-6DD3-15E853766B9E}"/>
              </a:ext>
            </a:extLst>
          </p:cNvPr>
          <p:cNvSpPr>
            <a:spLocks noGrp="1"/>
          </p:cNvSpPr>
          <p:nvPr>
            <p:ph type="ftr" idx="11"/>
          </p:nvPr>
        </p:nvSpPr>
        <p:spPr/>
        <p:txBody>
          <a:bodyPr/>
          <a:lstStyle/>
          <a:p>
            <a:r>
              <a:rPr lang="en-US"/>
              <a:t>TEAM 1 - MAJOR PROJECT</a:t>
            </a:r>
          </a:p>
        </p:txBody>
      </p:sp>
      <p:sp>
        <p:nvSpPr>
          <p:cNvPr id="7" name="Slide Number Placeholder 6">
            <a:extLst>
              <a:ext uri="{FF2B5EF4-FFF2-40B4-BE49-F238E27FC236}">
                <a16:creationId xmlns:a16="http://schemas.microsoft.com/office/drawing/2014/main" id="{DB97C3A1-464B-286B-B32B-88602A07C6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9" name="TextBox 8">
            <a:extLst>
              <a:ext uri="{FF2B5EF4-FFF2-40B4-BE49-F238E27FC236}">
                <a16:creationId xmlns:a16="http://schemas.microsoft.com/office/drawing/2014/main" id="{484648E6-4F34-B89E-10AE-C9296A70BDF1}"/>
              </a:ext>
            </a:extLst>
          </p:cNvPr>
          <p:cNvSpPr txBox="1"/>
          <p:nvPr/>
        </p:nvSpPr>
        <p:spPr>
          <a:xfrm>
            <a:off x="383458" y="1232974"/>
            <a:ext cx="8760542" cy="2318520"/>
          </a:xfrm>
          <a:prstGeom prst="rect">
            <a:avLst/>
          </a:prstGeom>
          <a:noFill/>
        </p:spPr>
        <p:txBody>
          <a:bodyPr wrap="square">
            <a:spAutoFit/>
          </a:bodyPr>
          <a:lstStyle/>
          <a:p>
            <a:pPr>
              <a:lnSpc>
                <a:spcPct val="115000"/>
              </a:lnSpc>
              <a:spcBef>
                <a:spcPts val="600"/>
              </a:spcBef>
              <a:spcAft>
                <a:spcPts val="1400"/>
              </a:spcAft>
            </a:pPr>
            <a:r>
              <a:rPr lang="en-IN" sz="1400" dirty="0">
                <a:effectLst/>
                <a:latin typeface="Cambria" panose="02040503050406030204" pitchFamily="18" charset="0"/>
                <a:ea typeface="Cambria" panose="02040503050406030204" pitchFamily="18" charset="0"/>
              </a:rPr>
              <a:t>[10] </a:t>
            </a:r>
            <a:r>
              <a:rPr lang="en-IN" sz="1400" dirty="0" err="1">
                <a:effectLst/>
                <a:latin typeface="Cambria" panose="02040503050406030204" pitchFamily="18" charset="0"/>
                <a:ea typeface="Cambria" panose="02040503050406030204" pitchFamily="18" charset="0"/>
              </a:rPr>
              <a:t>Adit</a:t>
            </a:r>
            <a:r>
              <a:rPr lang="en-IN" sz="1400" dirty="0">
                <a:effectLst/>
                <a:latin typeface="Cambria" panose="02040503050406030204" pitchFamily="18" charset="0"/>
                <a:ea typeface="Cambria" panose="02040503050406030204" pitchFamily="18" charset="0"/>
              </a:rPr>
              <a:t> </a:t>
            </a:r>
            <a:r>
              <a:rPr lang="en-IN" sz="1400" dirty="0" err="1">
                <a:effectLst/>
                <a:latin typeface="Cambria" panose="02040503050406030204" pitchFamily="18" charset="0"/>
                <a:ea typeface="Cambria" panose="02040503050406030204" pitchFamily="18" charset="0"/>
              </a:rPr>
              <a:t>Pabbi</a:t>
            </a:r>
            <a:r>
              <a:rPr lang="en-IN" sz="1400" dirty="0">
                <a:effectLst/>
                <a:latin typeface="Cambria" panose="02040503050406030204" pitchFamily="18" charset="0"/>
                <a:ea typeface="Cambria" panose="02040503050406030204" pitchFamily="18" charset="0"/>
              </a:rPr>
              <a:t> et. al. “Implementation of Least Significant Bit Image Steganography with Advanced Encryption Standard”, 2021 International Conference on Emerging Smart Computing and Informatics (ESCI) AISSMS Institute of Information Technology, Pune, India. Mar 5-7, 2021</a:t>
            </a:r>
          </a:p>
          <a:p>
            <a:pPr>
              <a:lnSpc>
                <a:spcPct val="115000"/>
              </a:lnSpc>
              <a:spcBef>
                <a:spcPts val="600"/>
              </a:spcBef>
              <a:spcAft>
                <a:spcPts val="1400"/>
              </a:spcAft>
            </a:pPr>
            <a:r>
              <a:rPr lang="en-IN" sz="1400" dirty="0">
                <a:effectLst/>
                <a:latin typeface="Cambria" panose="02040503050406030204" pitchFamily="18" charset="0"/>
                <a:ea typeface="Cambria" panose="02040503050406030204" pitchFamily="18" charset="0"/>
              </a:rPr>
              <a:t>[11] Utsav Sheth and Shiva Saxena, “Image Steganography Using AES Encryption and Least Significant Nibble”, International Conference on Communication and Signal Processing, April 6-8, 2016, India</a:t>
            </a:r>
          </a:p>
          <a:p>
            <a:pPr>
              <a:lnSpc>
                <a:spcPct val="115000"/>
              </a:lnSpc>
              <a:spcBef>
                <a:spcPts val="600"/>
              </a:spcBef>
              <a:spcAft>
                <a:spcPts val="1400"/>
              </a:spcAft>
            </a:pPr>
            <a:r>
              <a:rPr lang="en-IN" sz="1400" dirty="0">
                <a:effectLst/>
                <a:latin typeface="Cambria" panose="02040503050406030204" pitchFamily="18" charset="0"/>
                <a:ea typeface="Cambria" panose="02040503050406030204" pitchFamily="18" charset="0"/>
              </a:rPr>
              <a:t>[12] Zoran </a:t>
            </a:r>
            <a:r>
              <a:rPr lang="en-IN" sz="1400" dirty="0" err="1">
                <a:effectLst/>
                <a:latin typeface="Cambria" panose="02040503050406030204" pitchFamily="18" charset="0"/>
                <a:ea typeface="Cambria" panose="02040503050406030204" pitchFamily="18" charset="0"/>
              </a:rPr>
              <a:t>Cica</a:t>
            </a:r>
            <a:r>
              <a:rPr lang="en-IN" sz="1400" dirty="0">
                <a:effectLst/>
                <a:latin typeface="Cambria" panose="02040503050406030204" pitchFamily="18" charset="0"/>
                <a:ea typeface="Cambria" panose="02040503050406030204" pitchFamily="18" charset="0"/>
              </a:rPr>
              <a:t>, “Pipelined Implementation of Camellia Encryption Algorithm”, IEEE 2016 24th Telecommunications Forum (TELFOR)</a:t>
            </a:r>
          </a:p>
        </p:txBody>
      </p:sp>
      <p:sp>
        <p:nvSpPr>
          <p:cNvPr id="11" name="TextBox 10">
            <a:extLst>
              <a:ext uri="{FF2B5EF4-FFF2-40B4-BE49-F238E27FC236}">
                <a16:creationId xmlns:a16="http://schemas.microsoft.com/office/drawing/2014/main" id="{2A5B655C-9F57-1753-EBAE-D0C3D6FFF46F}"/>
              </a:ext>
            </a:extLst>
          </p:cNvPr>
          <p:cNvSpPr txBox="1"/>
          <p:nvPr/>
        </p:nvSpPr>
        <p:spPr>
          <a:xfrm>
            <a:off x="2826774" y="153351"/>
            <a:ext cx="4901381" cy="646331"/>
          </a:xfrm>
          <a:prstGeom prst="rect">
            <a:avLst/>
          </a:prstGeom>
          <a:noFill/>
        </p:spPr>
        <p:txBody>
          <a:bodyPr wrap="square">
            <a:spAutoFit/>
          </a:bodyPr>
          <a:lstStyle/>
          <a:p>
            <a:r>
              <a:rPr lang="en-US" sz="3600" dirty="0">
                <a:latin typeface="Bookman Old Style" panose="02050604050505020204" pitchFamily="18" charset="0"/>
              </a:rPr>
              <a:t>References</a:t>
            </a:r>
            <a:endParaRPr lang="en-IN" sz="3600" dirty="0"/>
          </a:p>
        </p:txBody>
      </p:sp>
      <p:sp>
        <p:nvSpPr>
          <p:cNvPr id="2" name="Date Placeholder 1">
            <a:extLst>
              <a:ext uri="{FF2B5EF4-FFF2-40B4-BE49-F238E27FC236}">
                <a16:creationId xmlns:a16="http://schemas.microsoft.com/office/drawing/2014/main" id="{A0E20339-6904-9E63-4402-263F766EBF77}"/>
              </a:ext>
            </a:extLst>
          </p:cNvPr>
          <p:cNvSpPr>
            <a:spLocks noGrp="1"/>
          </p:cNvSpPr>
          <p:nvPr>
            <p:ph type="dt" idx="10"/>
          </p:nvPr>
        </p:nvSpPr>
        <p:spPr/>
        <p:txBody>
          <a:bodyPr/>
          <a:lstStyle/>
          <a:p>
            <a:fld id="{0D70E666-3590-4118-ABCD-E4827B9D4813}" type="datetime1">
              <a:rPr lang="en-IN" smtClean="0"/>
              <a:t>30-01-2024</a:t>
            </a:fld>
            <a:endParaRPr lang="en-IN"/>
          </a:p>
        </p:txBody>
      </p:sp>
    </p:spTree>
    <p:extLst>
      <p:ext uri="{BB962C8B-B14F-4D97-AF65-F5344CB8AC3E}">
        <p14:creationId xmlns:p14="http://schemas.microsoft.com/office/powerpoint/2010/main" val="2617542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4" name="Footer Placeholder 3"/>
          <p:cNvSpPr>
            <a:spLocks noGrp="1"/>
          </p:cNvSpPr>
          <p:nvPr>
            <p:ph type="ftr" idx="11"/>
          </p:nvPr>
        </p:nvSpPr>
        <p:spPr/>
        <p:txBody>
          <a:bodyPr/>
          <a:lstStyle/>
          <a:p>
            <a:r>
              <a:rPr lang="en-US"/>
              <a:t>TEAM 1 - MAJOR PROJECT</a:t>
            </a:r>
          </a:p>
        </p:txBody>
      </p:sp>
      <p:sp>
        <p:nvSpPr>
          <p:cNvPr id="5" name="Rectangle 4">
            <a:extLst>
              <a:ext uri="{FF2B5EF4-FFF2-40B4-BE49-F238E27FC236}">
                <a16:creationId xmlns:a16="http://schemas.microsoft.com/office/drawing/2014/main" id="{29C9A367-D1DF-9141-E0B5-B294774785E3}"/>
              </a:ext>
            </a:extLst>
          </p:cNvPr>
          <p:cNvSpPr/>
          <p:nvPr/>
        </p:nvSpPr>
        <p:spPr>
          <a:xfrm>
            <a:off x="1194583" y="1710680"/>
            <a:ext cx="6529352" cy="1446550"/>
          </a:xfrm>
          <a:prstGeom prst="rect">
            <a:avLst/>
          </a:prstGeom>
        </p:spPr>
        <p:style>
          <a:lnRef idx="2">
            <a:schemeClr val="accent5"/>
          </a:lnRef>
          <a:fillRef idx="1">
            <a:schemeClr val="lt1"/>
          </a:fillRef>
          <a:effectRef idx="0">
            <a:schemeClr val="accent5"/>
          </a:effectRef>
          <a:fontRef idx="minor">
            <a:schemeClr val="dk1"/>
          </a:fontRef>
        </p:style>
        <p:txBody>
          <a:bodyPr wrap="none" lIns="91440" tIns="45720" rIns="91440" bIns="45720">
            <a:spAutoFit/>
          </a:bodyPr>
          <a:lstStyle/>
          <a:p>
            <a:pPr algn="ctr"/>
            <a:r>
              <a:rPr lang="en-US" sz="8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Bookman Old Style" panose="02050604050505020204" pitchFamily="18" charset="0"/>
              </a:rPr>
              <a:t>Thank You</a:t>
            </a:r>
            <a:endParaRPr lang="en-IN" sz="8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 name="Date Placeholder 1">
            <a:extLst>
              <a:ext uri="{FF2B5EF4-FFF2-40B4-BE49-F238E27FC236}">
                <a16:creationId xmlns:a16="http://schemas.microsoft.com/office/drawing/2014/main" id="{303A92F9-F343-E5B8-EF54-A1255038509B}"/>
              </a:ext>
            </a:extLst>
          </p:cNvPr>
          <p:cNvSpPr>
            <a:spLocks noGrp="1"/>
          </p:cNvSpPr>
          <p:nvPr>
            <p:ph type="dt" idx="10"/>
          </p:nvPr>
        </p:nvSpPr>
        <p:spPr/>
        <p:txBody>
          <a:bodyPr/>
          <a:lstStyle/>
          <a:p>
            <a:fld id="{1112F537-A056-45B8-81F1-07CEAF19D194}" type="datetime1">
              <a:rPr lang="en-IN" smtClean="0"/>
              <a:t>30-01-2024</a:t>
            </a:fld>
            <a:endParaRPr lang="en-IN"/>
          </a:p>
        </p:txBody>
      </p:sp>
    </p:spTree>
    <p:extLst>
      <p:ext uri="{BB962C8B-B14F-4D97-AF65-F5344CB8AC3E}">
        <p14:creationId xmlns:p14="http://schemas.microsoft.com/office/powerpoint/2010/main" val="3762773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859632" y="542925"/>
            <a:ext cx="7115466" cy="627321"/>
          </a:xfrm>
        </p:spPr>
        <p:txBody>
          <a:bodyPr/>
          <a:lstStyle/>
          <a:p>
            <a:r>
              <a:rPr lang="en-US" sz="3600" dirty="0">
                <a:latin typeface="Bookman Old Style" panose="02050604050505020204" pitchFamily="18" charset="0"/>
              </a:rPr>
              <a:t>Project seminar–I Evaluation</a:t>
            </a:r>
          </a:p>
        </p:txBody>
      </p:sp>
      <p:graphicFrame>
        <p:nvGraphicFramePr>
          <p:cNvPr id="4" name="Table 3"/>
          <p:cNvGraphicFramePr>
            <a:graphicFrameLocks noGrp="1"/>
          </p:cNvGraphicFramePr>
          <p:nvPr>
            <p:extLst>
              <p:ext uri="{D42A27DB-BD31-4B8C-83A1-F6EECF244321}">
                <p14:modId xmlns:p14="http://schemas.microsoft.com/office/powerpoint/2010/main" val="3310433281"/>
              </p:ext>
            </p:extLst>
          </p:nvPr>
        </p:nvGraphicFramePr>
        <p:xfrm>
          <a:off x="1123307" y="1572383"/>
          <a:ext cx="6602859" cy="2225040"/>
        </p:xfrm>
        <a:graphic>
          <a:graphicData uri="http://schemas.openxmlformats.org/drawingml/2006/table">
            <a:tbl>
              <a:tblPr firstRow="1" bandRow="1">
                <a:tableStyleId>{1D3205E1-8B83-452B-8570-0B3C4014EAE2}</a:tableStyleId>
              </a:tblPr>
              <a:tblGrid>
                <a:gridCol w="602750">
                  <a:extLst>
                    <a:ext uri="{9D8B030D-6E8A-4147-A177-3AD203B41FA5}">
                      <a16:colId xmlns:a16="http://schemas.microsoft.com/office/drawing/2014/main" val="20000"/>
                    </a:ext>
                  </a:extLst>
                </a:gridCol>
                <a:gridCol w="4099389">
                  <a:extLst>
                    <a:ext uri="{9D8B030D-6E8A-4147-A177-3AD203B41FA5}">
                      <a16:colId xmlns:a16="http://schemas.microsoft.com/office/drawing/2014/main" val="20001"/>
                    </a:ext>
                  </a:extLst>
                </a:gridCol>
                <a:gridCol w="1900720">
                  <a:extLst>
                    <a:ext uri="{9D8B030D-6E8A-4147-A177-3AD203B41FA5}">
                      <a16:colId xmlns:a16="http://schemas.microsoft.com/office/drawing/2014/main" val="20002"/>
                    </a:ext>
                  </a:extLst>
                </a:gridCol>
              </a:tblGrid>
              <a:tr h="370840">
                <a:tc>
                  <a:txBody>
                    <a:bodyPr/>
                    <a:lstStyle/>
                    <a:p>
                      <a:r>
                        <a:rPr lang="en-US" sz="1200" dirty="0" err="1">
                          <a:latin typeface="Cambria" panose="02040503050406030204" pitchFamily="18" charset="0"/>
                          <a:ea typeface="Cambria" panose="02040503050406030204" pitchFamily="18" charset="0"/>
                        </a:rPr>
                        <a:t>S.No</a:t>
                      </a:r>
                      <a:endParaRPr lang="en-US" sz="1200" dirty="0">
                        <a:latin typeface="Cambria" panose="02040503050406030204" pitchFamily="18" charset="0"/>
                        <a:ea typeface="Cambria" panose="02040503050406030204" pitchFamily="18" charset="0"/>
                      </a:endParaRPr>
                    </a:p>
                  </a:txBody>
                  <a:tcPr/>
                </a:tc>
                <a:tc>
                  <a:txBody>
                    <a:bodyPr/>
                    <a:lstStyle/>
                    <a:p>
                      <a:r>
                        <a:rPr lang="en-US" sz="1200" dirty="0">
                          <a:latin typeface="Cambria" panose="02040503050406030204" pitchFamily="18" charset="0"/>
                          <a:ea typeface="Cambria" panose="02040503050406030204" pitchFamily="18" charset="0"/>
                        </a:rPr>
                        <a:t>Rubrics</a:t>
                      </a:r>
                    </a:p>
                  </a:txBody>
                  <a:tcPr/>
                </a:tc>
                <a:tc>
                  <a:txBody>
                    <a:bodyPr/>
                    <a:lstStyle/>
                    <a:p>
                      <a:r>
                        <a:rPr lang="en-US" sz="1200" dirty="0">
                          <a:latin typeface="Cambria" panose="02040503050406030204" pitchFamily="18" charset="0"/>
                          <a:ea typeface="Cambria" panose="02040503050406030204" pitchFamily="18" charset="0"/>
                        </a:rPr>
                        <a:t>Marks</a:t>
                      </a:r>
                    </a:p>
                  </a:txBody>
                  <a:tcPr/>
                </a:tc>
                <a:extLst>
                  <a:ext uri="{0D108BD9-81ED-4DB2-BD59-A6C34878D82A}">
                    <a16:rowId xmlns:a16="http://schemas.microsoft.com/office/drawing/2014/main" val="10000"/>
                  </a:ext>
                </a:extLst>
              </a:tr>
              <a:tr h="370840">
                <a:tc>
                  <a:txBody>
                    <a:bodyPr/>
                    <a:lstStyle/>
                    <a:p>
                      <a:r>
                        <a:rPr lang="en-US" sz="1200" dirty="0">
                          <a:latin typeface="Cambria" panose="02040503050406030204" pitchFamily="18" charset="0"/>
                          <a:ea typeface="Cambria" panose="02040503050406030204" pitchFamily="18" charset="0"/>
                        </a:rPr>
                        <a:t>1</a:t>
                      </a:r>
                    </a:p>
                  </a:txBody>
                  <a:tcPr/>
                </a:tc>
                <a:tc>
                  <a:txBody>
                    <a:bodyPr/>
                    <a:lstStyle/>
                    <a:p>
                      <a:r>
                        <a:rPr lang="en-US" sz="1200" dirty="0">
                          <a:latin typeface="Cambria" panose="02040503050406030204" pitchFamily="18" charset="0"/>
                          <a:ea typeface="Cambria" panose="02040503050406030204" pitchFamily="18" charset="0"/>
                        </a:rPr>
                        <a:t>Concept Introduction</a:t>
                      </a:r>
                    </a:p>
                  </a:txBody>
                  <a:tcPr/>
                </a:tc>
                <a:tc>
                  <a:txBody>
                    <a:bodyPr/>
                    <a:lstStyle/>
                    <a:p>
                      <a:r>
                        <a:rPr lang="en-US" sz="1200" dirty="0">
                          <a:latin typeface="Cambria" panose="02040503050406030204" pitchFamily="18" charset="0"/>
                          <a:ea typeface="Cambria" panose="02040503050406030204" pitchFamily="18" charset="0"/>
                        </a:rPr>
                        <a:t>4</a:t>
                      </a:r>
                    </a:p>
                  </a:txBody>
                  <a:tcPr/>
                </a:tc>
                <a:extLst>
                  <a:ext uri="{0D108BD9-81ED-4DB2-BD59-A6C34878D82A}">
                    <a16:rowId xmlns:a16="http://schemas.microsoft.com/office/drawing/2014/main" val="10001"/>
                  </a:ext>
                </a:extLst>
              </a:tr>
              <a:tr h="370840">
                <a:tc>
                  <a:txBody>
                    <a:bodyPr/>
                    <a:lstStyle/>
                    <a:p>
                      <a:r>
                        <a:rPr lang="en-US" sz="1200" dirty="0">
                          <a:latin typeface="Cambria" panose="02040503050406030204" pitchFamily="18" charset="0"/>
                          <a:ea typeface="Cambria" panose="02040503050406030204" pitchFamily="18" charset="0"/>
                        </a:rPr>
                        <a:t>2</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Cambria" panose="02040503050406030204" pitchFamily="18" charset="0"/>
                          <a:ea typeface="Cambria" panose="02040503050406030204" pitchFamily="18" charset="0"/>
                        </a:rPr>
                        <a:t>Literature</a:t>
                      </a:r>
                      <a:r>
                        <a:rPr lang="en-US" sz="1200" baseline="0" dirty="0">
                          <a:latin typeface="Cambria" panose="02040503050406030204" pitchFamily="18" charset="0"/>
                          <a:ea typeface="Cambria" panose="02040503050406030204" pitchFamily="18" charset="0"/>
                        </a:rPr>
                        <a:t> </a:t>
                      </a:r>
                      <a:r>
                        <a:rPr lang="en-US" sz="1200" dirty="0">
                          <a:latin typeface="Cambria" panose="02040503050406030204" pitchFamily="18" charset="0"/>
                          <a:ea typeface="Cambria" panose="02040503050406030204" pitchFamily="18" charset="0"/>
                        </a:rPr>
                        <a:t>and</a:t>
                      </a:r>
                      <a:r>
                        <a:rPr lang="en-US" sz="1200" baseline="0" dirty="0">
                          <a:latin typeface="Cambria" panose="02040503050406030204" pitchFamily="18" charset="0"/>
                          <a:ea typeface="Cambria" panose="02040503050406030204" pitchFamily="18" charset="0"/>
                        </a:rPr>
                        <a:t> </a:t>
                      </a:r>
                      <a:r>
                        <a:rPr lang="en-US" sz="1200" dirty="0">
                          <a:latin typeface="Cambria" panose="02040503050406030204" pitchFamily="18" charset="0"/>
                          <a:ea typeface="Cambria" panose="02040503050406030204" pitchFamily="18" charset="0"/>
                        </a:rPr>
                        <a:t>Parameter</a:t>
                      </a:r>
                    </a:p>
                  </a:txBody>
                  <a:tcPr/>
                </a:tc>
                <a:tc>
                  <a:txBody>
                    <a:bodyPr/>
                    <a:lstStyle/>
                    <a:p>
                      <a:r>
                        <a:rPr lang="en-US" sz="1200" dirty="0">
                          <a:latin typeface="Cambria" panose="02040503050406030204" pitchFamily="18" charset="0"/>
                          <a:ea typeface="Cambria" panose="02040503050406030204" pitchFamily="18" charset="0"/>
                        </a:rPr>
                        <a:t>5</a:t>
                      </a:r>
                    </a:p>
                  </a:txBody>
                  <a:tcPr/>
                </a:tc>
                <a:extLst>
                  <a:ext uri="{0D108BD9-81ED-4DB2-BD59-A6C34878D82A}">
                    <a16:rowId xmlns:a16="http://schemas.microsoft.com/office/drawing/2014/main" val="10002"/>
                  </a:ext>
                </a:extLst>
              </a:tr>
              <a:tr h="370840">
                <a:tc>
                  <a:txBody>
                    <a:bodyPr/>
                    <a:lstStyle/>
                    <a:p>
                      <a:r>
                        <a:rPr lang="en-US" sz="1200" dirty="0">
                          <a:latin typeface="Cambria" panose="02040503050406030204" pitchFamily="18" charset="0"/>
                          <a:ea typeface="Cambria" panose="02040503050406030204" pitchFamily="18" charset="0"/>
                        </a:rPr>
                        <a:t>3</a:t>
                      </a:r>
                    </a:p>
                  </a:txBody>
                  <a:tcPr/>
                </a:tc>
                <a:tc>
                  <a:txBody>
                    <a:bodyPr/>
                    <a:lstStyle/>
                    <a:p>
                      <a:r>
                        <a:rPr lang="en-US" sz="1200" dirty="0">
                          <a:latin typeface="Cambria" panose="02040503050406030204" pitchFamily="18" charset="0"/>
                          <a:ea typeface="Cambria" panose="02040503050406030204" pitchFamily="18" charset="0"/>
                        </a:rPr>
                        <a:t>Problem</a:t>
                      </a:r>
                      <a:r>
                        <a:rPr lang="en-US" sz="1200" baseline="0" dirty="0">
                          <a:latin typeface="Cambria" panose="02040503050406030204" pitchFamily="18" charset="0"/>
                          <a:ea typeface="Cambria" panose="02040503050406030204" pitchFamily="18" charset="0"/>
                        </a:rPr>
                        <a:t> </a:t>
                      </a:r>
                      <a:r>
                        <a:rPr lang="en-US" sz="1200" dirty="0">
                          <a:latin typeface="Cambria" panose="02040503050406030204" pitchFamily="18" charset="0"/>
                          <a:ea typeface="Cambria" panose="02040503050406030204" pitchFamily="18" charset="0"/>
                        </a:rPr>
                        <a:t> and Problem Illustration</a:t>
                      </a:r>
                    </a:p>
                  </a:txBody>
                  <a:tcPr/>
                </a:tc>
                <a:tc>
                  <a:txBody>
                    <a:bodyPr/>
                    <a:lstStyle/>
                    <a:p>
                      <a:r>
                        <a:rPr lang="en-US" sz="1200" dirty="0">
                          <a:latin typeface="Cambria" panose="02040503050406030204" pitchFamily="18" charset="0"/>
                          <a:ea typeface="Cambria" panose="02040503050406030204" pitchFamily="18" charset="0"/>
                        </a:rPr>
                        <a:t>8</a:t>
                      </a:r>
                    </a:p>
                  </a:txBody>
                  <a:tcPr/>
                </a:tc>
                <a:extLst>
                  <a:ext uri="{0D108BD9-81ED-4DB2-BD59-A6C34878D82A}">
                    <a16:rowId xmlns:a16="http://schemas.microsoft.com/office/drawing/2014/main" val="10003"/>
                  </a:ext>
                </a:extLst>
              </a:tr>
              <a:tr h="370840">
                <a:tc>
                  <a:txBody>
                    <a:bodyPr/>
                    <a:lstStyle/>
                    <a:p>
                      <a:r>
                        <a:rPr lang="en-US" sz="1200" dirty="0">
                          <a:latin typeface="Cambria" panose="02040503050406030204" pitchFamily="18" charset="0"/>
                          <a:ea typeface="Cambria" panose="02040503050406030204" pitchFamily="18" charset="0"/>
                        </a:rPr>
                        <a:t>4 </a:t>
                      </a:r>
                    </a:p>
                  </a:txBody>
                  <a:tcPr/>
                </a:tc>
                <a:tc>
                  <a:txBody>
                    <a:bodyPr/>
                    <a:lstStyle/>
                    <a:p>
                      <a:r>
                        <a:rPr lang="en-US" sz="1200" dirty="0">
                          <a:latin typeface="Cambria" panose="02040503050406030204" pitchFamily="18" charset="0"/>
                          <a:ea typeface="Cambria" panose="02040503050406030204" pitchFamily="18" charset="0"/>
                        </a:rPr>
                        <a:t>Proposed Method and  Illustration</a:t>
                      </a:r>
                    </a:p>
                  </a:txBody>
                  <a:tcPr/>
                </a:tc>
                <a:tc>
                  <a:txBody>
                    <a:bodyPr/>
                    <a:lstStyle/>
                    <a:p>
                      <a:r>
                        <a:rPr lang="en-US" sz="1200" dirty="0">
                          <a:latin typeface="Cambria" panose="02040503050406030204" pitchFamily="18" charset="0"/>
                          <a:ea typeface="Cambria" panose="02040503050406030204" pitchFamily="18" charset="0"/>
                        </a:rPr>
                        <a:t>8</a:t>
                      </a:r>
                    </a:p>
                  </a:txBody>
                  <a:tcPr/>
                </a:tc>
                <a:extLst>
                  <a:ext uri="{0D108BD9-81ED-4DB2-BD59-A6C34878D82A}">
                    <a16:rowId xmlns:a16="http://schemas.microsoft.com/office/drawing/2014/main" val="10004"/>
                  </a:ext>
                </a:extLst>
              </a:tr>
              <a:tr h="370840">
                <a:tc gridSpan="2">
                  <a:txBody>
                    <a:bodyPr/>
                    <a:lstStyle/>
                    <a:p>
                      <a:pPr algn="ctr"/>
                      <a:r>
                        <a:rPr lang="en-US" sz="1200" dirty="0">
                          <a:latin typeface="Cambria" panose="02040503050406030204" pitchFamily="18" charset="0"/>
                          <a:ea typeface="Cambria" panose="02040503050406030204" pitchFamily="18" charset="0"/>
                        </a:rPr>
                        <a:t>Total</a:t>
                      </a:r>
                    </a:p>
                  </a:txBody>
                  <a:tcPr/>
                </a:tc>
                <a:tc hMerge="1">
                  <a:txBody>
                    <a:bodyPr/>
                    <a:lstStyle/>
                    <a:p>
                      <a:endParaRPr lang="en-US" dirty="0"/>
                    </a:p>
                  </a:txBody>
                  <a:tcPr/>
                </a:tc>
                <a:tc>
                  <a:txBody>
                    <a:bodyPr/>
                    <a:lstStyle/>
                    <a:p>
                      <a:r>
                        <a:rPr lang="en-US" sz="1200" dirty="0">
                          <a:latin typeface="Cambria" panose="02040503050406030204" pitchFamily="18" charset="0"/>
                          <a:ea typeface="Cambria" panose="02040503050406030204" pitchFamily="18" charset="0"/>
                        </a:rPr>
                        <a:t>25</a:t>
                      </a:r>
                    </a:p>
                  </a:txBody>
                  <a:tcPr/>
                </a:tc>
                <a:extLst>
                  <a:ext uri="{0D108BD9-81ED-4DB2-BD59-A6C34878D82A}">
                    <a16:rowId xmlns:a16="http://schemas.microsoft.com/office/drawing/2014/main" val="10005"/>
                  </a:ext>
                </a:extLst>
              </a:tr>
            </a:tbl>
          </a:graphicData>
        </a:graphic>
      </p:graphicFrame>
      <p:sp>
        <p:nvSpPr>
          <p:cNvPr id="7" name="Footer Placeholder 6"/>
          <p:cNvSpPr>
            <a:spLocks noGrp="1"/>
          </p:cNvSpPr>
          <p:nvPr>
            <p:ph type="ftr" idx="11"/>
          </p:nvPr>
        </p:nvSpPr>
        <p:spPr/>
        <p:txBody>
          <a:bodyPr/>
          <a:lstStyle/>
          <a:p>
            <a:r>
              <a:rPr lang="en-US"/>
              <a:t>TEAM 1 - MAJOR PROJECT</a:t>
            </a:r>
          </a:p>
        </p:txBody>
      </p:sp>
      <p:sp>
        <p:nvSpPr>
          <p:cNvPr id="3" name="Date Placeholder 2">
            <a:extLst>
              <a:ext uri="{FF2B5EF4-FFF2-40B4-BE49-F238E27FC236}">
                <a16:creationId xmlns:a16="http://schemas.microsoft.com/office/drawing/2014/main" id="{8CC79BED-DC4D-B0F6-0B67-60EAA03263DA}"/>
              </a:ext>
            </a:extLst>
          </p:cNvPr>
          <p:cNvSpPr>
            <a:spLocks noGrp="1"/>
          </p:cNvSpPr>
          <p:nvPr>
            <p:ph type="dt" idx="10"/>
          </p:nvPr>
        </p:nvSpPr>
        <p:spPr/>
        <p:txBody>
          <a:bodyPr/>
          <a:lstStyle/>
          <a:p>
            <a:fld id="{76B868A8-4731-4444-A8E2-E0065C4426A5}" type="datetime1">
              <a:rPr lang="en-IN" smtClean="0"/>
              <a:t>30-01-2024</a:t>
            </a:fld>
            <a:endParaRPr lang="en-IN"/>
          </a:p>
        </p:txBody>
      </p:sp>
    </p:spTree>
    <p:extLst>
      <p:ext uri="{BB962C8B-B14F-4D97-AF65-F5344CB8AC3E}">
        <p14:creationId xmlns:p14="http://schemas.microsoft.com/office/powerpoint/2010/main" val="3634456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4</a:t>
            </a:fld>
            <a:endParaRPr dirty="0">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dirty="0">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1180545" y="97500"/>
            <a:ext cx="6117431" cy="627321"/>
          </a:xfrm>
        </p:spPr>
        <p:txBody>
          <a:bodyPr/>
          <a:lstStyle/>
          <a:p>
            <a:r>
              <a:rPr lang="en-US" sz="3600" dirty="0">
                <a:latin typeface="Bookman Old Style" panose="02050604050505020204" pitchFamily="18" charset="0"/>
              </a:rPr>
              <a:t>Concept Tree</a:t>
            </a:r>
            <a:endParaRPr lang="en-US" sz="4000" dirty="0">
              <a:latin typeface="Bookman Old Style" panose="02050604050505020204" pitchFamily="18" charset="0"/>
            </a:endParaRPr>
          </a:p>
        </p:txBody>
      </p:sp>
      <p:sp>
        <p:nvSpPr>
          <p:cNvPr id="5" name="TextBox 4"/>
          <p:cNvSpPr txBox="1"/>
          <p:nvPr/>
        </p:nvSpPr>
        <p:spPr>
          <a:xfrm>
            <a:off x="1137683" y="1173014"/>
            <a:ext cx="6655982" cy="523220"/>
          </a:xfrm>
          <a:prstGeom prst="rect">
            <a:avLst/>
          </a:prstGeom>
          <a:noFill/>
        </p:spPr>
        <p:txBody>
          <a:bodyPr wrap="square" rtlCol="0">
            <a:spAutoFit/>
          </a:bodyPr>
          <a:lstStyle/>
          <a:p>
            <a:r>
              <a:rPr lang="en-US" b="1" dirty="0"/>
              <a:t> </a:t>
            </a:r>
            <a:endParaRPr lang="en-US" dirty="0">
              <a:latin typeface="Bookman Old Style" panose="02050604050505020204" pitchFamily="18" charset="0"/>
            </a:endParaRPr>
          </a:p>
          <a:p>
            <a:endParaRPr lang="en-US" dirty="0">
              <a:latin typeface="Bookman Old Style" panose="02050604050505020204" pitchFamily="18" charset="0"/>
            </a:endParaRPr>
          </a:p>
        </p:txBody>
      </p:sp>
      <p:sp>
        <p:nvSpPr>
          <p:cNvPr id="3" name="Date Placeholder 2"/>
          <p:cNvSpPr>
            <a:spLocks noGrp="1"/>
          </p:cNvSpPr>
          <p:nvPr>
            <p:ph type="dt" idx="10"/>
          </p:nvPr>
        </p:nvSpPr>
        <p:spPr/>
        <p:txBody>
          <a:bodyPr/>
          <a:lstStyle/>
          <a:p>
            <a:fld id="{05D5E590-2486-44D7-8020-79286FC933B1}" type="datetime1">
              <a:rPr lang="en-IN" smtClean="0"/>
              <a:t>30-01-2024</a:t>
            </a:fld>
            <a:endParaRPr lang="en-US" dirty="0"/>
          </a:p>
        </p:txBody>
      </p:sp>
      <p:sp>
        <p:nvSpPr>
          <p:cNvPr id="4" name="Footer Placeholder 3"/>
          <p:cNvSpPr>
            <a:spLocks noGrp="1"/>
          </p:cNvSpPr>
          <p:nvPr>
            <p:ph type="ftr" idx="11"/>
          </p:nvPr>
        </p:nvSpPr>
        <p:spPr/>
        <p:txBody>
          <a:bodyPr/>
          <a:lstStyle/>
          <a:p>
            <a:r>
              <a:rPr lang="en-US" dirty="0"/>
              <a:t>TEAM 1 - MAJOR PROJECT</a:t>
            </a:r>
          </a:p>
        </p:txBody>
      </p:sp>
      <p:pic>
        <p:nvPicPr>
          <p:cNvPr id="6" name="Picture 5">
            <a:extLst>
              <a:ext uri="{FF2B5EF4-FFF2-40B4-BE49-F238E27FC236}">
                <a16:creationId xmlns:a16="http://schemas.microsoft.com/office/drawing/2014/main" id="{DE0FF931-02BB-8BDC-3555-0435BF4A65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0545" y="724821"/>
            <a:ext cx="6655982" cy="4175792"/>
          </a:xfrm>
          <a:prstGeom prst="rect">
            <a:avLst/>
          </a:prstGeom>
          <a:noFill/>
          <a:ln>
            <a:solidFill>
              <a:schemeClr val="tx1"/>
            </a:solidFill>
          </a:ln>
        </p:spPr>
      </p:pic>
    </p:spTree>
    <p:extLst>
      <p:ext uri="{BB962C8B-B14F-4D97-AF65-F5344CB8AC3E}">
        <p14:creationId xmlns:p14="http://schemas.microsoft.com/office/powerpoint/2010/main" val="207585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dirty="0"/>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dirty="0">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57200" y="32923"/>
            <a:ext cx="6117431" cy="627321"/>
          </a:xfrm>
        </p:spPr>
        <p:txBody>
          <a:bodyPr/>
          <a:lstStyle/>
          <a:p>
            <a:r>
              <a:rPr lang="en-US" sz="3600" dirty="0">
                <a:latin typeface="Bookman Old Style" panose="02050604050505020204" pitchFamily="18" charset="0"/>
              </a:rPr>
              <a:t>Literature </a:t>
            </a:r>
          </a:p>
        </p:txBody>
      </p:sp>
      <p:sp>
        <p:nvSpPr>
          <p:cNvPr id="6" name="Footer Placeholder 5"/>
          <p:cNvSpPr>
            <a:spLocks noGrp="1"/>
          </p:cNvSpPr>
          <p:nvPr>
            <p:ph type="ftr" idx="11"/>
          </p:nvPr>
        </p:nvSpPr>
        <p:spPr/>
        <p:txBody>
          <a:bodyPr/>
          <a:lstStyle/>
          <a:p>
            <a:r>
              <a:rPr lang="en-US" dirty="0"/>
              <a:t>TEAM 1 - MAJOR PROJECT</a:t>
            </a:r>
          </a:p>
        </p:txBody>
      </p:sp>
      <p:graphicFrame>
        <p:nvGraphicFramePr>
          <p:cNvPr id="5" name="Table 4">
            <a:extLst>
              <a:ext uri="{FF2B5EF4-FFF2-40B4-BE49-F238E27FC236}">
                <a16:creationId xmlns:a16="http://schemas.microsoft.com/office/drawing/2014/main" id="{FDB5F8C1-5805-BCFF-6276-8A72C9702BFC}"/>
              </a:ext>
            </a:extLst>
          </p:cNvPr>
          <p:cNvGraphicFramePr>
            <a:graphicFrameLocks noGrp="1"/>
          </p:cNvGraphicFramePr>
          <p:nvPr>
            <p:extLst>
              <p:ext uri="{D42A27DB-BD31-4B8C-83A1-F6EECF244321}">
                <p14:modId xmlns:p14="http://schemas.microsoft.com/office/powerpoint/2010/main" val="4166422540"/>
              </p:ext>
            </p:extLst>
          </p:nvPr>
        </p:nvGraphicFramePr>
        <p:xfrm>
          <a:off x="589936" y="776296"/>
          <a:ext cx="8207478" cy="2062321"/>
        </p:xfrm>
        <a:graphic>
          <a:graphicData uri="http://schemas.openxmlformats.org/drawingml/2006/table">
            <a:tbl>
              <a:tblPr>
                <a:tableStyleId>{1D3205E1-8B83-452B-8570-0B3C4014EAE2}</a:tableStyleId>
              </a:tblPr>
              <a:tblGrid>
                <a:gridCol w="692646">
                  <a:extLst>
                    <a:ext uri="{9D8B030D-6E8A-4147-A177-3AD203B41FA5}">
                      <a16:colId xmlns:a16="http://schemas.microsoft.com/office/drawing/2014/main" val="2061169227"/>
                    </a:ext>
                  </a:extLst>
                </a:gridCol>
                <a:gridCol w="1525198">
                  <a:extLst>
                    <a:ext uri="{9D8B030D-6E8A-4147-A177-3AD203B41FA5}">
                      <a16:colId xmlns:a16="http://schemas.microsoft.com/office/drawing/2014/main" val="663533727"/>
                    </a:ext>
                  </a:extLst>
                </a:gridCol>
                <a:gridCol w="3405526">
                  <a:extLst>
                    <a:ext uri="{9D8B030D-6E8A-4147-A177-3AD203B41FA5}">
                      <a16:colId xmlns:a16="http://schemas.microsoft.com/office/drawing/2014/main" val="178588005"/>
                    </a:ext>
                  </a:extLst>
                </a:gridCol>
                <a:gridCol w="2584108">
                  <a:extLst>
                    <a:ext uri="{9D8B030D-6E8A-4147-A177-3AD203B41FA5}">
                      <a16:colId xmlns:a16="http://schemas.microsoft.com/office/drawing/2014/main" val="2358777928"/>
                    </a:ext>
                  </a:extLst>
                </a:gridCol>
              </a:tblGrid>
              <a:tr h="234119">
                <a:tc>
                  <a:txBody>
                    <a:bodyPr/>
                    <a:lstStyle/>
                    <a:p>
                      <a:pPr lvl="0" indent="114300" algn="l">
                        <a:lnSpc>
                          <a:spcPct val="115000"/>
                        </a:lnSpc>
                        <a:spcBef>
                          <a:spcPts val="1400"/>
                        </a:spcBef>
                        <a:spcAft>
                          <a:spcPts val="300"/>
                        </a:spcAft>
                      </a:pPr>
                      <a:r>
                        <a:rPr lang="en-IN" sz="1300" b="1" dirty="0" err="1">
                          <a:effectLst/>
                          <a:latin typeface="Bookman Old Style" panose="02050604050505020204" pitchFamily="18" charset="0"/>
                          <a:ea typeface="Cambria" panose="02040503050406030204" pitchFamily="18" charset="0"/>
                        </a:rPr>
                        <a:t>Sl.No</a:t>
                      </a:r>
                      <a:endParaRPr lang="en-IN" sz="1300" b="1" dirty="0">
                        <a:effectLst/>
                        <a:latin typeface="Bookman Old Style" panose="02050604050505020204" pitchFamily="18" charset="0"/>
                        <a:ea typeface="Cambria" panose="02040503050406030204" pitchFamily="18" charset="0"/>
                      </a:endParaRPr>
                    </a:p>
                  </a:txBody>
                  <a:tcPr marL="47908" marR="47908" marT="0" marB="0"/>
                </a:tc>
                <a:tc>
                  <a:txBody>
                    <a:bodyPr/>
                    <a:lstStyle/>
                    <a:p>
                      <a:pPr lvl="0" indent="114300" algn="l">
                        <a:lnSpc>
                          <a:spcPct val="115000"/>
                        </a:lnSpc>
                        <a:spcBef>
                          <a:spcPts val="1400"/>
                        </a:spcBef>
                        <a:spcAft>
                          <a:spcPts val="300"/>
                        </a:spcAft>
                      </a:pPr>
                      <a:r>
                        <a:rPr lang="en-IN" sz="1300" b="1" dirty="0">
                          <a:effectLst/>
                          <a:latin typeface="Bookman Old Style" panose="02050604050505020204" pitchFamily="18" charset="0"/>
                          <a:ea typeface="Cambria" panose="02040503050406030204" pitchFamily="18" charset="0"/>
                        </a:rPr>
                        <a:t>Strategies</a:t>
                      </a:r>
                    </a:p>
                  </a:txBody>
                  <a:tcPr marL="47908" marR="47908" marT="0" marB="0"/>
                </a:tc>
                <a:tc>
                  <a:txBody>
                    <a:bodyPr/>
                    <a:lstStyle/>
                    <a:p>
                      <a:pPr lvl="0" indent="114300" algn="l">
                        <a:lnSpc>
                          <a:spcPct val="115000"/>
                        </a:lnSpc>
                        <a:spcBef>
                          <a:spcPts val="1400"/>
                        </a:spcBef>
                        <a:spcAft>
                          <a:spcPts val="300"/>
                        </a:spcAft>
                      </a:pPr>
                      <a:r>
                        <a:rPr lang="en-IN" sz="1300" b="1">
                          <a:effectLst/>
                          <a:latin typeface="Bookman Old Style" panose="02050604050505020204" pitchFamily="18" charset="0"/>
                          <a:ea typeface="Cambria" panose="02040503050406030204" pitchFamily="18" charset="0"/>
                        </a:rPr>
                        <a:t>Advantages</a:t>
                      </a:r>
                    </a:p>
                  </a:txBody>
                  <a:tcPr marL="47908" marR="47908" marT="0" marB="0"/>
                </a:tc>
                <a:tc>
                  <a:txBody>
                    <a:bodyPr/>
                    <a:lstStyle/>
                    <a:p>
                      <a:pPr lvl="0" indent="114300" algn="l">
                        <a:lnSpc>
                          <a:spcPct val="115000"/>
                        </a:lnSpc>
                        <a:spcBef>
                          <a:spcPts val="1400"/>
                        </a:spcBef>
                        <a:spcAft>
                          <a:spcPts val="300"/>
                        </a:spcAft>
                      </a:pPr>
                      <a:r>
                        <a:rPr lang="en-IN" sz="1300" b="1" dirty="0">
                          <a:effectLst/>
                          <a:latin typeface="Bookman Old Style" panose="02050604050505020204" pitchFamily="18" charset="0"/>
                          <a:ea typeface="Cambria" panose="02040503050406030204" pitchFamily="18" charset="0"/>
                        </a:rPr>
                        <a:t>Disadvantages</a:t>
                      </a:r>
                    </a:p>
                  </a:txBody>
                  <a:tcPr marL="47908" marR="47908" marT="0" marB="0"/>
                </a:tc>
                <a:extLst>
                  <a:ext uri="{0D108BD9-81ED-4DB2-BD59-A6C34878D82A}">
                    <a16:rowId xmlns:a16="http://schemas.microsoft.com/office/drawing/2014/main" val="49701902"/>
                  </a:ext>
                </a:extLst>
              </a:tr>
              <a:tr h="672027">
                <a:tc>
                  <a:txBody>
                    <a:bodyPr/>
                    <a:lstStyle/>
                    <a:p>
                      <a:pPr lvl="0" indent="114300" algn="l">
                        <a:lnSpc>
                          <a:spcPct val="115000"/>
                        </a:lnSpc>
                        <a:spcBef>
                          <a:spcPts val="1400"/>
                        </a:spcBef>
                        <a:spcAft>
                          <a:spcPts val="300"/>
                        </a:spcAft>
                      </a:pPr>
                      <a:r>
                        <a:rPr lang="en-IN" sz="1200" b="1" dirty="0">
                          <a:effectLst/>
                          <a:latin typeface="Cambria" panose="02040503050406030204" pitchFamily="18" charset="0"/>
                          <a:ea typeface="Cambria" panose="02040503050406030204" pitchFamily="18" charset="0"/>
                        </a:rPr>
                        <a:t>01</a:t>
                      </a:r>
                    </a:p>
                  </a:txBody>
                  <a:tcPr marL="47908" marR="47908" marT="0" marB="0"/>
                </a:tc>
                <a:tc>
                  <a:txBody>
                    <a:bodyPr/>
                    <a:lstStyle/>
                    <a:p>
                      <a:pPr lvl="0" indent="114300" algn="l">
                        <a:lnSpc>
                          <a:spcPct val="115000"/>
                        </a:lnSpc>
                        <a:spcBef>
                          <a:spcPts val="1400"/>
                        </a:spcBef>
                        <a:spcAft>
                          <a:spcPts val="300"/>
                        </a:spcAft>
                      </a:pPr>
                      <a:r>
                        <a:rPr lang="en-IN" sz="1200" b="1" dirty="0">
                          <a:effectLst/>
                          <a:latin typeface="Cambria" panose="02040503050406030204" pitchFamily="18" charset="0"/>
                          <a:ea typeface="Cambria" panose="02040503050406030204" pitchFamily="18" charset="0"/>
                        </a:rPr>
                        <a:t>Cover Image Selection in Image Steganography</a:t>
                      </a:r>
                    </a:p>
                  </a:txBody>
                  <a:tcPr marL="47908" marR="47908" marT="0" marB="0"/>
                </a:tc>
                <a:tc>
                  <a:txBody>
                    <a:bodyPr/>
                    <a:lstStyle/>
                    <a:p>
                      <a:pPr lvl="0" indent="114300" algn="l">
                        <a:lnSpc>
                          <a:spcPct val="100000"/>
                        </a:lnSpc>
                        <a:spcBef>
                          <a:spcPts val="600"/>
                        </a:spcBef>
                        <a:spcAft>
                          <a:spcPts val="300"/>
                        </a:spcAft>
                      </a:pPr>
                      <a:r>
                        <a:rPr lang="en-IN" sz="1200" b="1" dirty="0">
                          <a:effectLst/>
                          <a:latin typeface="Cambria" panose="02040503050406030204" pitchFamily="18" charset="0"/>
                          <a:ea typeface="Cambria" panose="02040503050406030204" pitchFamily="18" charset="0"/>
                        </a:rPr>
                        <a:t>1. Visually appealing integration of hidden information.</a:t>
                      </a:r>
                    </a:p>
                    <a:p>
                      <a:pPr lvl="0" indent="114300" algn="l">
                        <a:lnSpc>
                          <a:spcPct val="100000"/>
                        </a:lnSpc>
                        <a:spcBef>
                          <a:spcPts val="600"/>
                        </a:spcBef>
                        <a:spcAft>
                          <a:spcPts val="300"/>
                        </a:spcAft>
                      </a:pPr>
                      <a:r>
                        <a:rPr lang="en-IN" sz="1200" b="1" dirty="0">
                          <a:effectLst/>
                          <a:latin typeface="Cambria" panose="02040503050406030204" pitchFamily="18" charset="0"/>
                          <a:ea typeface="Cambria" panose="02040503050406030204" pitchFamily="18" charset="0"/>
                        </a:rPr>
                        <a:t> 2. Enhances the embedding capacity.</a:t>
                      </a:r>
                    </a:p>
                  </a:txBody>
                  <a:tcPr marL="47908" marR="47908" marT="0" marB="0"/>
                </a:tc>
                <a:tc>
                  <a:txBody>
                    <a:bodyPr/>
                    <a:lstStyle/>
                    <a:p>
                      <a:pPr marL="0" lvl="0" indent="0" algn="l">
                        <a:lnSpc>
                          <a:spcPct val="100000"/>
                        </a:lnSpc>
                        <a:spcBef>
                          <a:spcPts val="600"/>
                        </a:spcBef>
                        <a:spcAft>
                          <a:spcPts val="300"/>
                        </a:spcAft>
                        <a:buNone/>
                      </a:pPr>
                      <a:r>
                        <a:rPr lang="en-IN" sz="1200" b="1" dirty="0">
                          <a:effectLst/>
                          <a:latin typeface="Cambria" panose="02040503050406030204" pitchFamily="18" charset="0"/>
                          <a:ea typeface="Cambria" panose="02040503050406030204" pitchFamily="18" charset="0"/>
                        </a:rPr>
                        <a:t>  1. Inherent Image Characteristics </a:t>
                      </a:r>
                    </a:p>
                    <a:p>
                      <a:pPr marL="0" lvl="0" indent="0" algn="l">
                        <a:lnSpc>
                          <a:spcPct val="100000"/>
                        </a:lnSpc>
                        <a:spcBef>
                          <a:spcPts val="600"/>
                        </a:spcBef>
                        <a:spcAft>
                          <a:spcPts val="300"/>
                        </a:spcAft>
                        <a:buNone/>
                      </a:pPr>
                      <a:r>
                        <a:rPr lang="en-IN" sz="1200" b="1" dirty="0">
                          <a:effectLst/>
                          <a:latin typeface="Cambria" panose="02040503050406030204" pitchFamily="18" charset="0"/>
                          <a:ea typeface="Cambria" panose="02040503050406030204" pitchFamily="18" charset="0"/>
                        </a:rPr>
                        <a:t>  2. Perceptual Distortions</a:t>
                      </a:r>
                    </a:p>
                  </a:txBody>
                  <a:tcPr marL="47908" marR="47908" marT="0" marB="0"/>
                </a:tc>
                <a:extLst>
                  <a:ext uri="{0D108BD9-81ED-4DB2-BD59-A6C34878D82A}">
                    <a16:rowId xmlns:a16="http://schemas.microsoft.com/office/drawing/2014/main" val="3323956025"/>
                  </a:ext>
                </a:extLst>
              </a:tr>
              <a:tr h="672027">
                <a:tc>
                  <a:txBody>
                    <a:bodyPr/>
                    <a:lstStyle/>
                    <a:p>
                      <a:pPr lvl="0" indent="114300" algn="l">
                        <a:lnSpc>
                          <a:spcPct val="115000"/>
                        </a:lnSpc>
                        <a:spcBef>
                          <a:spcPts val="1400"/>
                        </a:spcBef>
                        <a:spcAft>
                          <a:spcPts val="300"/>
                        </a:spcAft>
                      </a:pPr>
                      <a:r>
                        <a:rPr lang="en-IN" sz="1200" dirty="0">
                          <a:effectLst/>
                          <a:latin typeface="Cambria" panose="02040503050406030204" pitchFamily="18" charset="0"/>
                          <a:ea typeface="Cambria" panose="02040503050406030204" pitchFamily="18" charset="0"/>
                        </a:rPr>
                        <a:t>02</a:t>
                      </a:r>
                    </a:p>
                  </a:txBody>
                  <a:tcPr marL="47908" marR="47908" marT="0" marB="0"/>
                </a:tc>
                <a:tc>
                  <a:txBody>
                    <a:bodyPr/>
                    <a:lstStyle/>
                    <a:p>
                      <a:pPr lvl="0" indent="114300" algn="l">
                        <a:lnSpc>
                          <a:spcPct val="115000"/>
                        </a:lnSpc>
                        <a:spcBef>
                          <a:spcPts val="1400"/>
                        </a:spcBef>
                        <a:spcAft>
                          <a:spcPts val="300"/>
                        </a:spcAft>
                      </a:pPr>
                      <a:r>
                        <a:rPr lang="en-IN" sz="1200" dirty="0">
                          <a:effectLst/>
                          <a:latin typeface="Cambria" panose="02040503050406030204" pitchFamily="18" charset="0"/>
                          <a:ea typeface="Cambria" panose="02040503050406030204" pitchFamily="18" charset="0"/>
                        </a:rPr>
                        <a:t>Embedding the Data in Transform Domains</a:t>
                      </a:r>
                    </a:p>
                  </a:txBody>
                  <a:tcPr marL="47908" marR="47908" marT="0" marB="0"/>
                </a:tc>
                <a:tc>
                  <a:txBody>
                    <a:bodyPr/>
                    <a:lstStyle/>
                    <a:p>
                      <a:pPr lvl="0" indent="114300" algn="l">
                        <a:lnSpc>
                          <a:spcPct val="100000"/>
                        </a:lnSpc>
                        <a:spcBef>
                          <a:spcPts val="600"/>
                        </a:spcBef>
                        <a:spcAft>
                          <a:spcPts val="300"/>
                        </a:spcAft>
                      </a:pPr>
                      <a:r>
                        <a:rPr lang="en-IN" sz="1200" dirty="0">
                          <a:effectLst/>
                          <a:latin typeface="Cambria" panose="02040503050406030204" pitchFamily="18" charset="0"/>
                          <a:ea typeface="Cambria" panose="02040503050406030204" pitchFamily="18" charset="0"/>
                        </a:rPr>
                        <a:t>1. Security against frequency based attacks.</a:t>
                      </a:r>
                    </a:p>
                    <a:p>
                      <a:pPr lvl="0" indent="114300" algn="l">
                        <a:lnSpc>
                          <a:spcPct val="100000"/>
                        </a:lnSpc>
                        <a:spcBef>
                          <a:spcPts val="600"/>
                        </a:spcBef>
                        <a:spcAft>
                          <a:spcPts val="300"/>
                        </a:spcAft>
                      </a:pPr>
                      <a:r>
                        <a:rPr lang="en-IN" sz="1200" dirty="0">
                          <a:effectLst/>
                          <a:latin typeface="Cambria" panose="02040503050406030204" pitchFamily="18" charset="0"/>
                          <a:ea typeface="Cambria" panose="02040503050406030204" pitchFamily="18" charset="0"/>
                        </a:rPr>
                        <a:t>2.  Has less perceptual distortion</a:t>
                      </a:r>
                    </a:p>
                  </a:txBody>
                  <a:tcPr marL="47908" marR="47908" marT="0" marB="0"/>
                </a:tc>
                <a:tc>
                  <a:txBody>
                    <a:bodyPr/>
                    <a:lstStyle/>
                    <a:p>
                      <a:pPr lvl="0" indent="114300" algn="l">
                        <a:lnSpc>
                          <a:spcPct val="100000"/>
                        </a:lnSpc>
                        <a:spcBef>
                          <a:spcPts val="600"/>
                        </a:spcBef>
                        <a:spcAft>
                          <a:spcPts val="300"/>
                        </a:spcAft>
                      </a:pPr>
                      <a:r>
                        <a:rPr lang="en-IN" sz="1200" dirty="0">
                          <a:effectLst/>
                          <a:latin typeface="Cambria" panose="02040503050406030204" pitchFamily="18" charset="0"/>
                          <a:ea typeface="Cambria" panose="02040503050406030204" pitchFamily="18" charset="0"/>
                        </a:rPr>
                        <a:t>1.Very complex  </a:t>
                      </a:r>
                    </a:p>
                    <a:p>
                      <a:pPr lvl="0" indent="114300" algn="l">
                        <a:lnSpc>
                          <a:spcPct val="100000"/>
                        </a:lnSpc>
                        <a:spcBef>
                          <a:spcPts val="600"/>
                        </a:spcBef>
                        <a:spcAft>
                          <a:spcPts val="300"/>
                        </a:spcAft>
                      </a:pPr>
                      <a:r>
                        <a:rPr lang="en-IN" sz="1200" dirty="0">
                          <a:effectLst/>
                          <a:latin typeface="Cambria" panose="02040503050406030204" pitchFamily="18" charset="0"/>
                          <a:ea typeface="Cambria" panose="02040503050406030204" pitchFamily="18" charset="0"/>
                        </a:rPr>
                        <a:t>2. Introduces high frequency areas with blocking artifacts</a:t>
                      </a:r>
                    </a:p>
                  </a:txBody>
                  <a:tcPr marL="47908" marR="47908" marT="0" marB="0"/>
                </a:tc>
                <a:extLst>
                  <a:ext uri="{0D108BD9-81ED-4DB2-BD59-A6C34878D82A}">
                    <a16:rowId xmlns:a16="http://schemas.microsoft.com/office/drawing/2014/main" val="3446592961"/>
                  </a:ext>
                </a:extLst>
              </a:tr>
              <a:tr h="484148">
                <a:tc>
                  <a:txBody>
                    <a:bodyPr/>
                    <a:lstStyle/>
                    <a:p>
                      <a:pPr lvl="0" indent="114300" algn="l">
                        <a:lnSpc>
                          <a:spcPct val="115000"/>
                        </a:lnSpc>
                        <a:spcBef>
                          <a:spcPts val="1400"/>
                        </a:spcBef>
                        <a:spcAft>
                          <a:spcPts val="300"/>
                        </a:spcAft>
                      </a:pPr>
                      <a:r>
                        <a:rPr lang="en-IN" sz="1200" dirty="0">
                          <a:effectLst/>
                          <a:latin typeface="Cambria" panose="02040503050406030204" pitchFamily="18" charset="0"/>
                          <a:ea typeface="Cambria" panose="02040503050406030204" pitchFamily="18" charset="0"/>
                        </a:rPr>
                        <a:t>03</a:t>
                      </a:r>
                    </a:p>
                  </a:txBody>
                  <a:tcPr marL="47908" marR="47908" marT="0" marB="0"/>
                </a:tc>
                <a:tc>
                  <a:txBody>
                    <a:bodyPr/>
                    <a:lstStyle/>
                    <a:p>
                      <a:pPr lvl="0" indent="114300" algn="l">
                        <a:lnSpc>
                          <a:spcPct val="115000"/>
                        </a:lnSpc>
                        <a:spcBef>
                          <a:spcPts val="1400"/>
                        </a:spcBef>
                        <a:spcAft>
                          <a:spcPts val="300"/>
                        </a:spcAft>
                      </a:pPr>
                      <a:r>
                        <a:rPr lang="en-IN" sz="1200" dirty="0">
                          <a:effectLst/>
                          <a:latin typeface="Cambria" panose="02040503050406030204" pitchFamily="18" charset="0"/>
                          <a:ea typeface="Cambria" panose="02040503050406030204" pitchFamily="18" charset="0"/>
                        </a:rPr>
                        <a:t>Dynamic Steganography</a:t>
                      </a:r>
                    </a:p>
                  </a:txBody>
                  <a:tcPr marL="47908" marR="47908" marT="0" marB="0"/>
                </a:tc>
                <a:tc>
                  <a:txBody>
                    <a:bodyPr/>
                    <a:lstStyle/>
                    <a:p>
                      <a:pPr lvl="0" indent="114300" algn="l">
                        <a:lnSpc>
                          <a:spcPct val="100000"/>
                        </a:lnSpc>
                        <a:spcBef>
                          <a:spcPts val="600"/>
                        </a:spcBef>
                        <a:spcAft>
                          <a:spcPts val="300"/>
                        </a:spcAft>
                      </a:pPr>
                      <a:r>
                        <a:rPr lang="en-IN" sz="1200" dirty="0">
                          <a:effectLst/>
                          <a:latin typeface="Cambria" panose="02040503050406030204" pitchFamily="18" charset="0"/>
                          <a:ea typeface="Cambria" panose="02040503050406030204" pitchFamily="18" charset="0"/>
                        </a:rPr>
                        <a:t>1.More resistant to detection techniques </a:t>
                      </a:r>
                    </a:p>
                    <a:p>
                      <a:pPr lvl="0" indent="114300" algn="l">
                        <a:lnSpc>
                          <a:spcPct val="100000"/>
                        </a:lnSpc>
                        <a:spcBef>
                          <a:spcPts val="600"/>
                        </a:spcBef>
                        <a:spcAft>
                          <a:spcPts val="300"/>
                        </a:spcAft>
                      </a:pPr>
                      <a:r>
                        <a:rPr lang="en-IN" sz="1200" dirty="0">
                          <a:effectLst/>
                          <a:latin typeface="Cambria" panose="02040503050406030204" pitchFamily="18" charset="0"/>
                          <a:ea typeface="Cambria" panose="02040503050406030204" pitchFamily="18" charset="0"/>
                        </a:rPr>
                        <a:t>2. Improved security</a:t>
                      </a:r>
                    </a:p>
                  </a:txBody>
                  <a:tcPr marL="47908" marR="47908" marT="0" marB="0"/>
                </a:tc>
                <a:tc>
                  <a:txBody>
                    <a:bodyPr/>
                    <a:lstStyle/>
                    <a:p>
                      <a:pPr lvl="0" indent="114300" algn="l">
                        <a:lnSpc>
                          <a:spcPct val="100000"/>
                        </a:lnSpc>
                        <a:spcBef>
                          <a:spcPts val="600"/>
                        </a:spcBef>
                        <a:spcAft>
                          <a:spcPts val="300"/>
                        </a:spcAft>
                      </a:pPr>
                      <a:r>
                        <a:rPr lang="en-IN" sz="1200" dirty="0">
                          <a:effectLst/>
                          <a:latin typeface="Cambria" panose="02040503050406030204" pitchFamily="18" charset="0"/>
                          <a:ea typeface="Cambria" panose="02040503050406030204" pitchFamily="18" charset="0"/>
                        </a:rPr>
                        <a:t>1.Computational complexity </a:t>
                      </a:r>
                    </a:p>
                    <a:p>
                      <a:pPr lvl="0" indent="114300" algn="l">
                        <a:lnSpc>
                          <a:spcPct val="100000"/>
                        </a:lnSpc>
                        <a:spcBef>
                          <a:spcPts val="600"/>
                        </a:spcBef>
                        <a:spcAft>
                          <a:spcPts val="300"/>
                        </a:spcAft>
                      </a:pPr>
                      <a:r>
                        <a:rPr lang="en-IN" sz="1200" dirty="0">
                          <a:effectLst/>
                          <a:latin typeface="Cambria" panose="02040503050406030204" pitchFamily="18" charset="0"/>
                          <a:ea typeface="Cambria" panose="02040503050406030204" pitchFamily="18" charset="0"/>
                        </a:rPr>
                        <a:t>2. Risk of overfitting</a:t>
                      </a:r>
                    </a:p>
                  </a:txBody>
                  <a:tcPr marL="47908" marR="47908" marT="0" marB="0"/>
                </a:tc>
                <a:extLst>
                  <a:ext uri="{0D108BD9-81ED-4DB2-BD59-A6C34878D82A}">
                    <a16:rowId xmlns:a16="http://schemas.microsoft.com/office/drawing/2014/main" val="780004561"/>
                  </a:ext>
                </a:extLst>
              </a:tr>
            </a:tbl>
          </a:graphicData>
        </a:graphic>
      </p:graphicFrame>
      <p:sp>
        <p:nvSpPr>
          <p:cNvPr id="7" name="Rectangle 1">
            <a:extLst>
              <a:ext uri="{FF2B5EF4-FFF2-40B4-BE49-F238E27FC236}">
                <a16:creationId xmlns:a16="http://schemas.microsoft.com/office/drawing/2014/main" id="{D0E720B8-0BBE-B762-4789-A5948C0D19CB}"/>
              </a:ext>
            </a:extLst>
          </p:cNvPr>
          <p:cNvSpPr>
            <a:spLocks noChangeArrowheads="1"/>
          </p:cNvSpPr>
          <p:nvPr/>
        </p:nvSpPr>
        <p:spPr bwMode="auto">
          <a:xfrm>
            <a:off x="-1950063" y="1200150"/>
            <a:ext cx="1368327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dirty="0"/>
          </a:p>
        </p:txBody>
      </p:sp>
      <p:graphicFrame>
        <p:nvGraphicFramePr>
          <p:cNvPr id="8" name="Table 7">
            <a:extLst>
              <a:ext uri="{FF2B5EF4-FFF2-40B4-BE49-F238E27FC236}">
                <a16:creationId xmlns:a16="http://schemas.microsoft.com/office/drawing/2014/main" id="{8BF22A0E-C0BC-194D-2484-095822EDDE86}"/>
              </a:ext>
            </a:extLst>
          </p:cNvPr>
          <p:cNvGraphicFramePr>
            <a:graphicFrameLocks noGrp="1"/>
          </p:cNvGraphicFramePr>
          <p:nvPr>
            <p:extLst>
              <p:ext uri="{D42A27DB-BD31-4B8C-83A1-F6EECF244321}">
                <p14:modId xmlns:p14="http://schemas.microsoft.com/office/powerpoint/2010/main" val="1026487260"/>
              </p:ext>
            </p:extLst>
          </p:nvPr>
        </p:nvGraphicFramePr>
        <p:xfrm>
          <a:off x="582562" y="2827504"/>
          <a:ext cx="8207477" cy="1988820"/>
        </p:xfrm>
        <a:graphic>
          <a:graphicData uri="http://schemas.openxmlformats.org/drawingml/2006/table">
            <a:tbl>
              <a:tblPr>
                <a:tableStyleId>{1D3205E1-8B83-452B-8570-0B3C4014EAE2}</a:tableStyleId>
              </a:tblPr>
              <a:tblGrid>
                <a:gridCol w="692646">
                  <a:extLst>
                    <a:ext uri="{9D8B030D-6E8A-4147-A177-3AD203B41FA5}">
                      <a16:colId xmlns:a16="http://schemas.microsoft.com/office/drawing/2014/main" val="621246573"/>
                    </a:ext>
                  </a:extLst>
                </a:gridCol>
                <a:gridCol w="1525198">
                  <a:extLst>
                    <a:ext uri="{9D8B030D-6E8A-4147-A177-3AD203B41FA5}">
                      <a16:colId xmlns:a16="http://schemas.microsoft.com/office/drawing/2014/main" val="761375162"/>
                    </a:ext>
                  </a:extLst>
                </a:gridCol>
                <a:gridCol w="3405526">
                  <a:extLst>
                    <a:ext uri="{9D8B030D-6E8A-4147-A177-3AD203B41FA5}">
                      <a16:colId xmlns:a16="http://schemas.microsoft.com/office/drawing/2014/main" val="2449153386"/>
                    </a:ext>
                  </a:extLst>
                </a:gridCol>
                <a:gridCol w="2584107">
                  <a:extLst>
                    <a:ext uri="{9D8B030D-6E8A-4147-A177-3AD203B41FA5}">
                      <a16:colId xmlns:a16="http://schemas.microsoft.com/office/drawing/2014/main" val="899150090"/>
                    </a:ext>
                  </a:extLst>
                </a:gridCol>
              </a:tblGrid>
              <a:tr h="610995">
                <a:tc>
                  <a:txBody>
                    <a:bodyPr/>
                    <a:lstStyle/>
                    <a:p>
                      <a:pPr lvl="0" indent="114300" algn="l">
                        <a:lnSpc>
                          <a:spcPct val="115000"/>
                        </a:lnSpc>
                        <a:spcBef>
                          <a:spcPts val="1400"/>
                        </a:spcBef>
                        <a:spcAft>
                          <a:spcPts val="300"/>
                        </a:spcAft>
                      </a:pPr>
                      <a:r>
                        <a:rPr lang="en-IN" sz="1200" dirty="0">
                          <a:effectLst/>
                          <a:latin typeface="Cambria" panose="02040503050406030204" pitchFamily="18" charset="0"/>
                          <a:ea typeface="Cambria" panose="02040503050406030204" pitchFamily="18" charset="0"/>
                        </a:rPr>
                        <a:t>04</a:t>
                      </a:r>
                    </a:p>
                  </a:txBody>
                  <a:tcPr marL="47908" marR="47908" marT="0" marB="0"/>
                </a:tc>
                <a:tc>
                  <a:txBody>
                    <a:bodyPr/>
                    <a:lstStyle/>
                    <a:p>
                      <a:pPr lvl="0" indent="114300" algn="l">
                        <a:lnSpc>
                          <a:spcPct val="115000"/>
                        </a:lnSpc>
                        <a:spcBef>
                          <a:spcPts val="1400"/>
                        </a:spcBef>
                        <a:spcAft>
                          <a:spcPts val="300"/>
                        </a:spcAft>
                      </a:pPr>
                      <a:r>
                        <a:rPr lang="en-IN" sz="1200" dirty="0">
                          <a:effectLst/>
                          <a:latin typeface="Cambria" panose="02040503050406030204" pitchFamily="18" charset="0"/>
                          <a:ea typeface="Cambria" panose="02040503050406030204" pitchFamily="18" charset="0"/>
                        </a:rPr>
                        <a:t>Intelligent Pixel Modification</a:t>
                      </a:r>
                    </a:p>
                  </a:txBody>
                  <a:tcPr marL="47908" marR="47908" marT="0" marB="0"/>
                </a:tc>
                <a:tc>
                  <a:txBody>
                    <a:bodyPr/>
                    <a:lstStyle/>
                    <a:p>
                      <a:pPr lvl="0" indent="114300" algn="l">
                        <a:lnSpc>
                          <a:spcPct val="100000"/>
                        </a:lnSpc>
                        <a:spcBef>
                          <a:spcPts val="600"/>
                        </a:spcBef>
                        <a:spcAft>
                          <a:spcPts val="300"/>
                        </a:spcAft>
                      </a:pPr>
                      <a:r>
                        <a:rPr lang="en-IN" sz="1200" dirty="0">
                          <a:effectLst/>
                          <a:latin typeface="Cambria" panose="02040503050406030204" pitchFamily="18" charset="0"/>
                          <a:ea typeface="Cambria" panose="02040503050406030204" pitchFamily="18" charset="0"/>
                        </a:rPr>
                        <a:t>1.Better visual impact </a:t>
                      </a:r>
                    </a:p>
                    <a:p>
                      <a:pPr lvl="0" indent="114300" algn="l">
                        <a:lnSpc>
                          <a:spcPct val="100000"/>
                        </a:lnSpc>
                        <a:spcBef>
                          <a:spcPts val="600"/>
                        </a:spcBef>
                        <a:spcAft>
                          <a:spcPts val="300"/>
                        </a:spcAft>
                      </a:pPr>
                      <a:r>
                        <a:rPr lang="en-IN" sz="1200" dirty="0">
                          <a:effectLst/>
                          <a:latin typeface="Cambria" panose="02040503050406030204" pitchFamily="18" charset="0"/>
                          <a:ea typeface="Cambria" panose="02040503050406030204" pitchFamily="18" charset="0"/>
                        </a:rPr>
                        <a:t>2.Less predictable patterns</a:t>
                      </a:r>
                    </a:p>
                  </a:txBody>
                  <a:tcPr marL="47908" marR="47908" marT="0" marB="0"/>
                </a:tc>
                <a:tc>
                  <a:txBody>
                    <a:bodyPr/>
                    <a:lstStyle/>
                    <a:p>
                      <a:pPr lvl="0" indent="114300" algn="l">
                        <a:lnSpc>
                          <a:spcPct val="100000"/>
                        </a:lnSpc>
                        <a:spcBef>
                          <a:spcPts val="600"/>
                        </a:spcBef>
                        <a:spcAft>
                          <a:spcPts val="300"/>
                        </a:spcAft>
                      </a:pPr>
                      <a:r>
                        <a:rPr lang="en-IN" sz="1200" dirty="0">
                          <a:effectLst/>
                          <a:latin typeface="Cambria" panose="02040503050406030204" pitchFamily="18" charset="0"/>
                          <a:ea typeface="Cambria" panose="02040503050406030204" pitchFamily="18" charset="0"/>
                        </a:rPr>
                        <a:t>1. Computationally Complex </a:t>
                      </a:r>
                    </a:p>
                    <a:p>
                      <a:pPr lvl="0" indent="114300" algn="l">
                        <a:lnSpc>
                          <a:spcPct val="100000"/>
                        </a:lnSpc>
                        <a:spcBef>
                          <a:spcPts val="600"/>
                        </a:spcBef>
                        <a:spcAft>
                          <a:spcPts val="300"/>
                        </a:spcAft>
                      </a:pPr>
                      <a:r>
                        <a:rPr lang="en-IN" sz="1200" dirty="0">
                          <a:effectLst/>
                          <a:latin typeface="Cambria" panose="02040503050406030204" pitchFamily="18" charset="0"/>
                          <a:ea typeface="Cambria" panose="02040503050406030204" pitchFamily="18" charset="0"/>
                        </a:rPr>
                        <a:t>2.Limits the amount of embedding     data</a:t>
                      </a:r>
                    </a:p>
                  </a:txBody>
                  <a:tcPr marL="47908" marR="47908" marT="0" marB="0"/>
                </a:tc>
                <a:extLst>
                  <a:ext uri="{0D108BD9-81ED-4DB2-BD59-A6C34878D82A}">
                    <a16:rowId xmlns:a16="http://schemas.microsoft.com/office/drawing/2014/main" val="474095368"/>
                  </a:ext>
                </a:extLst>
              </a:tr>
              <a:tr h="610995">
                <a:tc>
                  <a:txBody>
                    <a:bodyPr/>
                    <a:lstStyle/>
                    <a:p>
                      <a:pPr lvl="0" indent="114300" algn="l">
                        <a:lnSpc>
                          <a:spcPct val="115000"/>
                        </a:lnSpc>
                        <a:spcBef>
                          <a:spcPts val="1400"/>
                        </a:spcBef>
                        <a:spcAft>
                          <a:spcPts val="300"/>
                        </a:spcAft>
                      </a:pPr>
                      <a:r>
                        <a:rPr lang="en-IN" sz="1200" dirty="0">
                          <a:effectLst/>
                          <a:latin typeface="Cambria" panose="02040503050406030204" pitchFamily="18" charset="0"/>
                          <a:ea typeface="Cambria" panose="02040503050406030204" pitchFamily="18" charset="0"/>
                        </a:rPr>
                        <a:t>05</a:t>
                      </a:r>
                    </a:p>
                  </a:txBody>
                  <a:tcPr marL="47908" marR="47908" marT="0" marB="0"/>
                </a:tc>
                <a:tc>
                  <a:txBody>
                    <a:bodyPr/>
                    <a:lstStyle/>
                    <a:p>
                      <a:pPr lvl="0" indent="114300" algn="l">
                        <a:lnSpc>
                          <a:spcPct val="115000"/>
                        </a:lnSpc>
                        <a:spcBef>
                          <a:spcPts val="1400"/>
                        </a:spcBef>
                        <a:spcAft>
                          <a:spcPts val="300"/>
                        </a:spcAft>
                      </a:pPr>
                      <a:r>
                        <a:rPr lang="en-IN" sz="1200" dirty="0">
                          <a:effectLst/>
                          <a:latin typeface="Cambria" panose="02040503050406030204" pitchFamily="18" charset="0"/>
                          <a:ea typeface="Cambria" panose="02040503050406030204" pitchFamily="18" charset="0"/>
                        </a:rPr>
                        <a:t>Spatial Domain Techniques</a:t>
                      </a:r>
                    </a:p>
                  </a:txBody>
                  <a:tcPr marL="47908" marR="47908" marT="0" marB="0"/>
                </a:tc>
                <a:tc>
                  <a:txBody>
                    <a:bodyPr/>
                    <a:lstStyle/>
                    <a:p>
                      <a:pPr marL="0" lvl="0" indent="0" algn="l">
                        <a:lnSpc>
                          <a:spcPct val="100000"/>
                        </a:lnSpc>
                        <a:spcBef>
                          <a:spcPts val="600"/>
                        </a:spcBef>
                        <a:spcAft>
                          <a:spcPts val="300"/>
                        </a:spcAft>
                        <a:buNone/>
                      </a:pPr>
                      <a:r>
                        <a:rPr lang="en-IN" sz="1200" dirty="0">
                          <a:effectLst/>
                          <a:latin typeface="Cambria" panose="02040503050406030204" pitchFamily="18" charset="0"/>
                          <a:ea typeface="Cambria" panose="02040503050406030204" pitchFamily="18" charset="0"/>
                        </a:rPr>
                        <a:t>  1.Simple technique </a:t>
                      </a:r>
                    </a:p>
                    <a:p>
                      <a:pPr marL="0" lvl="0" indent="0" algn="l">
                        <a:lnSpc>
                          <a:spcPct val="100000"/>
                        </a:lnSpc>
                        <a:spcBef>
                          <a:spcPts val="600"/>
                        </a:spcBef>
                        <a:spcAft>
                          <a:spcPts val="300"/>
                        </a:spcAft>
                        <a:buNone/>
                      </a:pPr>
                      <a:r>
                        <a:rPr lang="en-IN" sz="1200" dirty="0">
                          <a:effectLst/>
                          <a:latin typeface="Cambria" panose="02040503050406030204" pitchFamily="18" charset="0"/>
                          <a:ea typeface="Cambria" panose="02040503050406030204" pitchFamily="18" charset="0"/>
                        </a:rPr>
                        <a:t>  2.Provides a good balance between embedding  capacity and visual quality.</a:t>
                      </a:r>
                    </a:p>
                  </a:txBody>
                  <a:tcPr marL="47908" marR="47908" marT="0" marB="0"/>
                </a:tc>
                <a:tc>
                  <a:txBody>
                    <a:bodyPr/>
                    <a:lstStyle/>
                    <a:p>
                      <a:pPr lvl="0" indent="114300" algn="l">
                        <a:lnSpc>
                          <a:spcPct val="100000"/>
                        </a:lnSpc>
                        <a:spcBef>
                          <a:spcPts val="600"/>
                        </a:spcBef>
                        <a:spcAft>
                          <a:spcPts val="300"/>
                        </a:spcAft>
                      </a:pPr>
                      <a:r>
                        <a:rPr lang="en-IN" sz="1200" dirty="0">
                          <a:effectLst/>
                          <a:latin typeface="Cambria" panose="02040503050406030204" pitchFamily="18" charset="0"/>
                          <a:ea typeface="Cambria" panose="02040503050406030204" pitchFamily="18" charset="0"/>
                        </a:rPr>
                        <a:t>1.Perceptible changes </a:t>
                      </a:r>
                    </a:p>
                    <a:p>
                      <a:pPr lvl="0" indent="114300" algn="l">
                        <a:lnSpc>
                          <a:spcPct val="100000"/>
                        </a:lnSpc>
                        <a:spcBef>
                          <a:spcPts val="600"/>
                        </a:spcBef>
                        <a:spcAft>
                          <a:spcPts val="300"/>
                        </a:spcAft>
                      </a:pPr>
                      <a:r>
                        <a:rPr lang="en-IN" sz="1200" dirty="0">
                          <a:effectLst/>
                          <a:latin typeface="Cambria" panose="02040503050406030204" pitchFamily="18" charset="0"/>
                          <a:ea typeface="Cambria" panose="02040503050406030204" pitchFamily="18" charset="0"/>
                        </a:rPr>
                        <a:t>2.Patterns recognized by Steganalysis</a:t>
                      </a:r>
                    </a:p>
                  </a:txBody>
                  <a:tcPr marL="47908" marR="47908" marT="0" marB="0"/>
                </a:tc>
                <a:extLst>
                  <a:ext uri="{0D108BD9-81ED-4DB2-BD59-A6C34878D82A}">
                    <a16:rowId xmlns:a16="http://schemas.microsoft.com/office/drawing/2014/main" val="913003682"/>
                  </a:ext>
                </a:extLst>
              </a:tr>
              <a:tr h="610995">
                <a:tc>
                  <a:txBody>
                    <a:bodyPr/>
                    <a:lstStyle/>
                    <a:p>
                      <a:pPr lvl="0" indent="114300" algn="l">
                        <a:lnSpc>
                          <a:spcPct val="115000"/>
                        </a:lnSpc>
                        <a:spcBef>
                          <a:spcPts val="1400"/>
                        </a:spcBef>
                        <a:spcAft>
                          <a:spcPts val="300"/>
                        </a:spcAft>
                      </a:pPr>
                      <a:r>
                        <a:rPr lang="en-IN" sz="1200" dirty="0">
                          <a:effectLst/>
                          <a:latin typeface="Cambria" panose="02040503050406030204" pitchFamily="18" charset="0"/>
                          <a:ea typeface="Cambria" panose="02040503050406030204" pitchFamily="18" charset="0"/>
                        </a:rPr>
                        <a:t>06</a:t>
                      </a:r>
                    </a:p>
                  </a:txBody>
                  <a:tcPr marL="47908" marR="47908" marT="0" marB="0"/>
                </a:tc>
                <a:tc>
                  <a:txBody>
                    <a:bodyPr/>
                    <a:lstStyle/>
                    <a:p>
                      <a:pPr lvl="0" indent="114300" algn="l">
                        <a:lnSpc>
                          <a:spcPct val="115000"/>
                        </a:lnSpc>
                        <a:spcBef>
                          <a:spcPts val="1400"/>
                        </a:spcBef>
                        <a:spcAft>
                          <a:spcPts val="300"/>
                        </a:spcAft>
                      </a:pPr>
                      <a:r>
                        <a:rPr lang="en-IN" sz="1200" dirty="0">
                          <a:effectLst/>
                          <a:latin typeface="Cambria" panose="02040503050406030204" pitchFamily="18" charset="0"/>
                          <a:ea typeface="Cambria" panose="02040503050406030204" pitchFamily="18" charset="0"/>
                        </a:rPr>
                        <a:t>Usage of Cryptography</a:t>
                      </a:r>
                    </a:p>
                  </a:txBody>
                  <a:tcPr marL="47908" marR="47908" marT="0" marB="0"/>
                </a:tc>
                <a:tc>
                  <a:txBody>
                    <a:bodyPr/>
                    <a:lstStyle/>
                    <a:p>
                      <a:pPr lvl="0" indent="114300" algn="l">
                        <a:lnSpc>
                          <a:spcPct val="100000"/>
                        </a:lnSpc>
                        <a:spcBef>
                          <a:spcPts val="600"/>
                        </a:spcBef>
                        <a:spcAft>
                          <a:spcPts val="300"/>
                        </a:spcAft>
                      </a:pPr>
                      <a:r>
                        <a:rPr lang="en-IN" sz="1200" dirty="0">
                          <a:effectLst/>
                          <a:latin typeface="Cambria" panose="02040503050406030204" pitchFamily="18" charset="0"/>
                          <a:ea typeface="Cambria" panose="02040503050406030204" pitchFamily="18" charset="0"/>
                        </a:rPr>
                        <a:t>1.Enhanced security</a:t>
                      </a:r>
                    </a:p>
                    <a:p>
                      <a:pPr lvl="0" indent="114300" algn="l">
                        <a:lnSpc>
                          <a:spcPct val="100000"/>
                        </a:lnSpc>
                        <a:spcBef>
                          <a:spcPts val="600"/>
                        </a:spcBef>
                        <a:spcAft>
                          <a:spcPts val="300"/>
                        </a:spcAft>
                      </a:pPr>
                      <a:r>
                        <a:rPr lang="en-IN" sz="1200" dirty="0">
                          <a:effectLst/>
                          <a:latin typeface="Cambria" panose="02040503050406030204" pitchFamily="18" charset="0"/>
                          <a:ea typeface="Cambria" panose="02040503050406030204" pitchFamily="18" charset="0"/>
                        </a:rPr>
                        <a:t>2. Increased Resistance to Attacks</a:t>
                      </a:r>
                    </a:p>
                  </a:txBody>
                  <a:tcPr marL="47908" marR="47908" marT="0" marB="0"/>
                </a:tc>
                <a:tc>
                  <a:txBody>
                    <a:bodyPr/>
                    <a:lstStyle/>
                    <a:p>
                      <a:pPr lvl="0" indent="114300" algn="l">
                        <a:lnSpc>
                          <a:spcPct val="100000"/>
                        </a:lnSpc>
                        <a:spcBef>
                          <a:spcPts val="600"/>
                        </a:spcBef>
                        <a:spcAft>
                          <a:spcPts val="300"/>
                        </a:spcAft>
                      </a:pPr>
                      <a:r>
                        <a:rPr lang="en-IN" sz="1200" dirty="0">
                          <a:effectLst/>
                          <a:latin typeface="Cambria" panose="02040503050406030204" pitchFamily="18" charset="0"/>
                          <a:ea typeface="Cambria" panose="02040503050406030204" pitchFamily="18" charset="0"/>
                        </a:rPr>
                        <a:t>1.Increases the complexity of the system </a:t>
                      </a:r>
                    </a:p>
                    <a:p>
                      <a:pPr lvl="0" indent="114300" algn="l">
                        <a:lnSpc>
                          <a:spcPct val="100000"/>
                        </a:lnSpc>
                        <a:spcBef>
                          <a:spcPts val="600"/>
                        </a:spcBef>
                        <a:spcAft>
                          <a:spcPts val="300"/>
                        </a:spcAft>
                      </a:pPr>
                      <a:r>
                        <a:rPr lang="en-IN" sz="1200" dirty="0">
                          <a:effectLst/>
                          <a:latin typeface="Cambria" panose="02040503050406030204" pitchFamily="18" charset="0"/>
                          <a:ea typeface="Cambria" panose="02040503050406030204" pitchFamily="18" charset="0"/>
                        </a:rPr>
                        <a:t>2. Challenge in distributing keys</a:t>
                      </a:r>
                    </a:p>
                  </a:txBody>
                  <a:tcPr marL="47908" marR="47908" marT="0" marB="0"/>
                </a:tc>
                <a:extLst>
                  <a:ext uri="{0D108BD9-81ED-4DB2-BD59-A6C34878D82A}">
                    <a16:rowId xmlns:a16="http://schemas.microsoft.com/office/drawing/2014/main" val="4101450249"/>
                  </a:ext>
                </a:extLst>
              </a:tr>
            </a:tbl>
          </a:graphicData>
        </a:graphic>
      </p:graphicFrame>
      <p:sp>
        <p:nvSpPr>
          <p:cNvPr id="3" name="Date Placeholder 2">
            <a:extLst>
              <a:ext uri="{FF2B5EF4-FFF2-40B4-BE49-F238E27FC236}">
                <a16:creationId xmlns:a16="http://schemas.microsoft.com/office/drawing/2014/main" id="{C6A6C363-D48B-DFA2-C6C9-6E95EA5B0CB2}"/>
              </a:ext>
            </a:extLst>
          </p:cNvPr>
          <p:cNvSpPr>
            <a:spLocks noGrp="1"/>
          </p:cNvSpPr>
          <p:nvPr>
            <p:ph type="dt" idx="10"/>
          </p:nvPr>
        </p:nvSpPr>
        <p:spPr/>
        <p:txBody>
          <a:bodyPr/>
          <a:lstStyle/>
          <a:p>
            <a:fld id="{834A62E5-8351-44C8-9949-5487D35AAFB7}" type="datetime1">
              <a:rPr lang="en-IN" smtClean="0"/>
              <a:t>30-01-2024</a:t>
            </a:fld>
            <a:endParaRPr lang="en-IN" dirty="0"/>
          </a:p>
        </p:txBody>
      </p:sp>
    </p:spTree>
    <p:extLst>
      <p:ext uri="{BB962C8B-B14F-4D97-AF65-F5344CB8AC3E}">
        <p14:creationId xmlns:p14="http://schemas.microsoft.com/office/powerpoint/2010/main" val="4293442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dirty="0"/>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dirty="0">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028701" y="384569"/>
            <a:ext cx="6117431" cy="627321"/>
          </a:xfrm>
        </p:spPr>
        <p:txBody>
          <a:bodyPr/>
          <a:lstStyle/>
          <a:p>
            <a:r>
              <a:rPr lang="en-US" sz="3600" dirty="0">
                <a:latin typeface="Bookman Old Style" panose="02050604050505020204" pitchFamily="18" charset="0"/>
              </a:rPr>
              <a:t>Literature (cont..)</a:t>
            </a:r>
            <a:br>
              <a:rPr lang="en-US" sz="3600" dirty="0"/>
            </a:br>
            <a:r>
              <a:rPr lang="en-US" sz="1400" b="1" u="sng" dirty="0">
                <a:solidFill>
                  <a:srgbClr val="FF0000"/>
                </a:solidFill>
                <a:latin typeface="Bookman Old Style" panose="02050604050505020204" pitchFamily="18" charset="0"/>
              </a:rPr>
              <a:t>Selected strategy:</a:t>
            </a:r>
            <a:r>
              <a:rPr lang="en-US" sz="1400" b="1" dirty="0">
                <a:solidFill>
                  <a:srgbClr val="FF0000"/>
                </a:solidFill>
                <a:latin typeface="Bookman Old Style" panose="02050604050505020204" pitchFamily="18" charset="0"/>
              </a:rPr>
              <a:t> </a:t>
            </a:r>
            <a:r>
              <a:rPr lang="en-IN" sz="1400" b="1" dirty="0">
                <a:solidFill>
                  <a:srgbClr val="FF0000"/>
                </a:solidFill>
                <a:effectLst/>
                <a:latin typeface="Cambria" panose="02040503050406030204" pitchFamily="18" charset="0"/>
                <a:ea typeface="Cambria" panose="02040503050406030204" pitchFamily="18" charset="0"/>
              </a:rPr>
              <a:t>Cover Image Selection in Image Steganography</a:t>
            </a:r>
            <a:br>
              <a:rPr lang="en-IN" sz="3600" dirty="0">
                <a:effectLst/>
                <a:latin typeface="Cambria" panose="02040503050406030204" pitchFamily="18" charset="0"/>
                <a:ea typeface="Cambria" panose="02040503050406030204" pitchFamily="18" charset="0"/>
              </a:rPr>
            </a:br>
            <a:endParaRPr lang="en-US" sz="3600" dirty="0"/>
          </a:p>
        </p:txBody>
      </p:sp>
      <p:sp>
        <p:nvSpPr>
          <p:cNvPr id="6" name="Footer Placeholder 5"/>
          <p:cNvSpPr>
            <a:spLocks noGrp="1"/>
          </p:cNvSpPr>
          <p:nvPr>
            <p:ph type="ftr" idx="11"/>
          </p:nvPr>
        </p:nvSpPr>
        <p:spPr/>
        <p:txBody>
          <a:bodyPr/>
          <a:lstStyle/>
          <a:p>
            <a:r>
              <a:rPr lang="en-US" dirty="0"/>
              <a:t>TEAM 1 - MAJOR PROJECT</a:t>
            </a:r>
          </a:p>
        </p:txBody>
      </p:sp>
      <p:graphicFrame>
        <p:nvGraphicFramePr>
          <p:cNvPr id="5" name="Table 4">
            <a:extLst>
              <a:ext uri="{FF2B5EF4-FFF2-40B4-BE49-F238E27FC236}">
                <a16:creationId xmlns:a16="http://schemas.microsoft.com/office/drawing/2014/main" id="{B05D6939-5656-BCA6-C545-536C5DCAE3B1}"/>
              </a:ext>
            </a:extLst>
          </p:cNvPr>
          <p:cNvGraphicFramePr>
            <a:graphicFrameLocks noGrp="1"/>
          </p:cNvGraphicFramePr>
          <p:nvPr>
            <p:extLst>
              <p:ext uri="{D42A27DB-BD31-4B8C-83A1-F6EECF244321}">
                <p14:modId xmlns:p14="http://schemas.microsoft.com/office/powerpoint/2010/main" val="948390066"/>
              </p:ext>
            </p:extLst>
          </p:nvPr>
        </p:nvGraphicFramePr>
        <p:xfrm>
          <a:off x="482203" y="909281"/>
          <a:ext cx="8133162" cy="3554584"/>
        </p:xfrm>
        <a:graphic>
          <a:graphicData uri="http://schemas.openxmlformats.org/drawingml/2006/table">
            <a:tbl>
              <a:tblPr>
                <a:tableStyleId>{1D3205E1-8B83-452B-8570-0B3C4014EAE2}</a:tableStyleId>
              </a:tblPr>
              <a:tblGrid>
                <a:gridCol w="763402">
                  <a:extLst>
                    <a:ext uri="{9D8B030D-6E8A-4147-A177-3AD203B41FA5}">
                      <a16:colId xmlns:a16="http://schemas.microsoft.com/office/drawing/2014/main" val="3769094390"/>
                    </a:ext>
                  </a:extLst>
                </a:gridCol>
                <a:gridCol w="1482761">
                  <a:extLst>
                    <a:ext uri="{9D8B030D-6E8A-4147-A177-3AD203B41FA5}">
                      <a16:colId xmlns:a16="http://schemas.microsoft.com/office/drawing/2014/main" val="104517393"/>
                    </a:ext>
                  </a:extLst>
                </a:gridCol>
                <a:gridCol w="2015756">
                  <a:extLst>
                    <a:ext uri="{9D8B030D-6E8A-4147-A177-3AD203B41FA5}">
                      <a16:colId xmlns:a16="http://schemas.microsoft.com/office/drawing/2014/main" val="1016047583"/>
                    </a:ext>
                  </a:extLst>
                </a:gridCol>
                <a:gridCol w="1857070">
                  <a:extLst>
                    <a:ext uri="{9D8B030D-6E8A-4147-A177-3AD203B41FA5}">
                      <a16:colId xmlns:a16="http://schemas.microsoft.com/office/drawing/2014/main" val="1661275851"/>
                    </a:ext>
                  </a:extLst>
                </a:gridCol>
                <a:gridCol w="2014173">
                  <a:extLst>
                    <a:ext uri="{9D8B030D-6E8A-4147-A177-3AD203B41FA5}">
                      <a16:colId xmlns:a16="http://schemas.microsoft.com/office/drawing/2014/main" val="2462082613"/>
                    </a:ext>
                  </a:extLst>
                </a:gridCol>
              </a:tblGrid>
              <a:tr h="204290">
                <a:tc>
                  <a:txBody>
                    <a:bodyPr/>
                    <a:lstStyle/>
                    <a:p>
                      <a:pPr indent="114300">
                        <a:lnSpc>
                          <a:spcPct val="115000"/>
                        </a:lnSpc>
                        <a:spcBef>
                          <a:spcPts val="1400"/>
                        </a:spcBef>
                      </a:pPr>
                      <a:r>
                        <a:rPr lang="en-IN" sz="1300" b="1" dirty="0" err="1">
                          <a:effectLst/>
                          <a:latin typeface="Bookman Old Style" panose="02050604050505020204" pitchFamily="18" charset="0"/>
                          <a:ea typeface="Cambria" panose="02040503050406030204" pitchFamily="18" charset="0"/>
                        </a:rPr>
                        <a:t>Sl.No</a:t>
                      </a:r>
                      <a:endParaRPr lang="en-IN" sz="1300" b="1" dirty="0">
                        <a:effectLst/>
                        <a:latin typeface="Bookman Old Style" panose="02050604050505020204" pitchFamily="18" charset="0"/>
                        <a:ea typeface="Cambria" panose="02040503050406030204" pitchFamily="18" charset="0"/>
                      </a:endParaRPr>
                    </a:p>
                  </a:txBody>
                  <a:tcPr marL="27811" marR="27811" marT="0" marB="0"/>
                </a:tc>
                <a:tc>
                  <a:txBody>
                    <a:bodyPr/>
                    <a:lstStyle/>
                    <a:p>
                      <a:pPr indent="114300">
                        <a:lnSpc>
                          <a:spcPct val="115000"/>
                        </a:lnSpc>
                        <a:spcBef>
                          <a:spcPts val="1400"/>
                        </a:spcBef>
                      </a:pPr>
                      <a:r>
                        <a:rPr lang="en-IN" sz="1300" b="1" dirty="0">
                          <a:effectLst/>
                          <a:latin typeface="Bookman Old Style" panose="02050604050505020204" pitchFamily="18" charset="0"/>
                          <a:ea typeface="Cambria" panose="02040503050406030204" pitchFamily="18" charset="0"/>
                        </a:rPr>
                        <a:t>Author</a:t>
                      </a:r>
                    </a:p>
                  </a:txBody>
                  <a:tcPr marL="27811" marR="27811" marT="0" marB="0"/>
                </a:tc>
                <a:tc>
                  <a:txBody>
                    <a:bodyPr/>
                    <a:lstStyle/>
                    <a:p>
                      <a:pPr indent="114300">
                        <a:lnSpc>
                          <a:spcPct val="115000"/>
                        </a:lnSpc>
                        <a:spcBef>
                          <a:spcPts val="1400"/>
                        </a:spcBef>
                      </a:pPr>
                      <a:r>
                        <a:rPr lang="en-IN" sz="1300" b="1">
                          <a:effectLst/>
                          <a:latin typeface="Bookman Old Style" panose="02050604050505020204" pitchFamily="18" charset="0"/>
                          <a:ea typeface="Cambria" panose="02040503050406030204" pitchFamily="18" charset="0"/>
                        </a:rPr>
                        <a:t>Strategies</a:t>
                      </a:r>
                    </a:p>
                  </a:txBody>
                  <a:tcPr marL="27811" marR="27811" marT="0" marB="0"/>
                </a:tc>
                <a:tc>
                  <a:txBody>
                    <a:bodyPr/>
                    <a:lstStyle/>
                    <a:p>
                      <a:pPr indent="114300">
                        <a:lnSpc>
                          <a:spcPct val="115000"/>
                        </a:lnSpc>
                        <a:spcBef>
                          <a:spcPts val="1400"/>
                        </a:spcBef>
                      </a:pPr>
                      <a:r>
                        <a:rPr lang="en-IN" sz="1300" b="1" dirty="0">
                          <a:effectLst/>
                          <a:latin typeface="Bookman Old Style" panose="02050604050505020204" pitchFamily="18" charset="0"/>
                          <a:ea typeface="Cambria" panose="02040503050406030204" pitchFamily="18" charset="0"/>
                        </a:rPr>
                        <a:t>Advantages</a:t>
                      </a:r>
                    </a:p>
                  </a:txBody>
                  <a:tcPr marL="27811" marR="27811" marT="0" marB="0"/>
                </a:tc>
                <a:tc>
                  <a:txBody>
                    <a:bodyPr/>
                    <a:lstStyle/>
                    <a:p>
                      <a:pPr indent="114300">
                        <a:lnSpc>
                          <a:spcPct val="115000"/>
                        </a:lnSpc>
                        <a:spcBef>
                          <a:spcPts val="1400"/>
                        </a:spcBef>
                      </a:pPr>
                      <a:r>
                        <a:rPr lang="en-IN" sz="1300" b="1" dirty="0">
                          <a:effectLst/>
                          <a:latin typeface="Bookman Old Style" panose="02050604050505020204" pitchFamily="18" charset="0"/>
                          <a:ea typeface="Cambria" panose="02040503050406030204" pitchFamily="18" charset="0"/>
                        </a:rPr>
                        <a:t>Disadvantages</a:t>
                      </a:r>
                    </a:p>
                  </a:txBody>
                  <a:tcPr marL="27811" marR="27811" marT="0" marB="0"/>
                </a:tc>
                <a:extLst>
                  <a:ext uri="{0D108BD9-81ED-4DB2-BD59-A6C34878D82A}">
                    <a16:rowId xmlns:a16="http://schemas.microsoft.com/office/drawing/2014/main" val="226223520"/>
                  </a:ext>
                </a:extLst>
              </a:tr>
              <a:tr h="1262695">
                <a:tc>
                  <a:txBody>
                    <a:bodyPr/>
                    <a:lstStyle/>
                    <a:p>
                      <a:pPr indent="114300">
                        <a:lnSpc>
                          <a:spcPct val="115000"/>
                        </a:lnSpc>
                        <a:spcBef>
                          <a:spcPts val="1400"/>
                        </a:spcBef>
                      </a:pPr>
                      <a:r>
                        <a:rPr lang="en-IN" sz="1200" b="1" dirty="0">
                          <a:effectLst/>
                          <a:latin typeface="Cambria" panose="02040503050406030204" pitchFamily="18" charset="0"/>
                          <a:ea typeface="Cambria" panose="02040503050406030204" pitchFamily="18" charset="0"/>
                        </a:rPr>
                        <a:t> 01</a:t>
                      </a:r>
                    </a:p>
                  </a:txBody>
                  <a:tcPr marL="27811" marR="27811" marT="0" marB="0"/>
                </a:tc>
                <a:tc>
                  <a:txBody>
                    <a:bodyPr/>
                    <a:lstStyle/>
                    <a:p>
                      <a:pPr>
                        <a:lnSpc>
                          <a:spcPct val="115000"/>
                        </a:lnSpc>
                        <a:spcBef>
                          <a:spcPts val="1400"/>
                        </a:spcBef>
                      </a:pPr>
                      <a:r>
                        <a:rPr lang="en-IN" sz="1200" b="1" dirty="0">
                          <a:effectLst/>
                          <a:latin typeface="Cambria" panose="02040503050406030204" pitchFamily="18" charset="0"/>
                          <a:ea typeface="Cambria" panose="02040503050406030204" pitchFamily="18" charset="0"/>
                        </a:rPr>
                        <a:t> </a:t>
                      </a:r>
                      <a:r>
                        <a:rPr lang="en-IN" sz="1200" b="1" dirty="0" err="1">
                          <a:effectLst/>
                          <a:latin typeface="Cambria" panose="02040503050406030204" pitchFamily="18" charset="0"/>
                          <a:ea typeface="Cambria" panose="02040503050406030204" pitchFamily="18" charset="0"/>
                        </a:rPr>
                        <a:t>Zichi</a:t>
                      </a:r>
                      <a:r>
                        <a:rPr lang="en-IN" sz="1200" b="1" dirty="0">
                          <a:effectLst/>
                          <a:latin typeface="Cambria" panose="02040503050406030204" pitchFamily="18" charset="0"/>
                          <a:ea typeface="Cambria" panose="02040503050406030204" pitchFamily="18" charset="0"/>
                        </a:rPr>
                        <a:t> Wang et.al.</a:t>
                      </a:r>
                    </a:p>
                  </a:txBody>
                  <a:tcPr marL="27811" marR="27811" marT="0" marB="0"/>
                </a:tc>
                <a:tc>
                  <a:txBody>
                    <a:bodyPr/>
                    <a:lstStyle/>
                    <a:p>
                      <a:pPr>
                        <a:lnSpc>
                          <a:spcPct val="115000"/>
                        </a:lnSpc>
                        <a:spcBef>
                          <a:spcPts val="1400"/>
                        </a:spcBef>
                      </a:pPr>
                      <a:r>
                        <a:rPr lang="en-IN" sz="1200" b="1" dirty="0">
                          <a:effectLst/>
                          <a:latin typeface="Cambria" panose="02040503050406030204" pitchFamily="18" charset="0"/>
                          <a:ea typeface="Cambria" panose="02040503050406030204" pitchFamily="18" charset="0"/>
                        </a:rPr>
                        <a:t> Cover Selection based on Image Similarity and Embedding Distortion</a:t>
                      </a:r>
                    </a:p>
                  </a:txBody>
                  <a:tcPr marL="27811" marR="27811" marT="0" marB="0"/>
                </a:tc>
                <a:tc>
                  <a:txBody>
                    <a:bodyPr/>
                    <a:lstStyle/>
                    <a:p>
                      <a:pPr>
                        <a:lnSpc>
                          <a:spcPct val="115000"/>
                        </a:lnSpc>
                        <a:spcBef>
                          <a:spcPts val="1400"/>
                        </a:spcBef>
                      </a:pPr>
                      <a:r>
                        <a:rPr lang="en-IN" sz="1200" b="1" dirty="0">
                          <a:effectLst/>
                          <a:latin typeface="Cambria" panose="02040503050406030204" pitchFamily="18" charset="0"/>
                          <a:ea typeface="Cambria" panose="02040503050406030204" pitchFamily="18" charset="0"/>
                        </a:rPr>
                        <a:t> 1.Effective Dimensionality Reduction</a:t>
                      </a:r>
                    </a:p>
                    <a:p>
                      <a:pPr>
                        <a:lnSpc>
                          <a:spcPct val="115000"/>
                        </a:lnSpc>
                        <a:spcBef>
                          <a:spcPts val="1400"/>
                        </a:spcBef>
                      </a:pPr>
                      <a:r>
                        <a:rPr lang="en-IN" sz="1200" b="1" dirty="0">
                          <a:effectLst/>
                          <a:latin typeface="Cambria" panose="02040503050406030204" pitchFamily="18" charset="0"/>
                          <a:ea typeface="Cambria" panose="02040503050406030204" pitchFamily="18" charset="0"/>
                        </a:rPr>
                        <a:t>2. Simplifying Complex Metrics</a:t>
                      </a:r>
                    </a:p>
                  </a:txBody>
                  <a:tcPr marL="27811" marR="27811" marT="0" marB="0"/>
                </a:tc>
                <a:tc>
                  <a:txBody>
                    <a:bodyPr/>
                    <a:lstStyle/>
                    <a:p>
                      <a:pPr>
                        <a:lnSpc>
                          <a:spcPct val="115000"/>
                        </a:lnSpc>
                        <a:spcBef>
                          <a:spcPts val="1400"/>
                        </a:spcBef>
                      </a:pPr>
                      <a:r>
                        <a:rPr lang="en-IN" sz="1200" b="1" dirty="0">
                          <a:effectLst/>
                          <a:latin typeface="Cambria" panose="02040503050406030204" pitchFamily="18" charset="0"/>
                          <a:ea typeface="Cambria" panose="02040503050406030204" pitchFamily="18" charset="0"/>
                        </a:rPr>
                        <a:t> 1. Computational demands for the memory requirements</a:t>
                      </a:r>
                    </a:p>
                    <a:p>
                      <a:pPr>
                        <a:lnSpc>
                          <a:spcPct val="115000"/>
                        </a:lnSpc>
                        <a:spcBef>
                          <a:spcPts val="1400"/>
                        </a:spcBef>
                      </a:pPr>
                      <a:r>
                        <a:rPr lang="en-IN" sz="1200" b="1" dirty="0">
                          <a:effectLst/>
                          <a:latin typeface="Cambria" panose="02040503050406030204" pitchFamily="18" charset="0"/>
                          <a:ea typeface="Cambria" panose="02040503050406030204" pitchFamily="18" charset="0"/>
                        </a:rPr>
                        <a:t>2. Limits the scalability.</a:t>
                      </a:r>
                    </a:p>
                  </a:txBody>
                  <a:tcPr marL="27811" marR="27811" marT="0" marB="0"/>
                </a:tc>
                <a:extLst>
                  <a:ext uri="{0D108BD9-81ED-4DB2-BD59-A6C34878D82A}">
                    <a16:rowId xmlns:a16="http://schemas.microsoft.com/office/drawing/2014/main" val="4071294547"/>
                  </a:ext>
                </a:extLst>
              </a:tr>
              <a:tr h="1040979">
                <a:tc>
                  <a:txBody>
                    <a:bodyPr/>
                    <a:lstStyle/>
                    <a:p>
                      <a:pPr indent="114300">
                        <a:lnSpc>
                          <a:spcPct val="115000"/>
                        </a:lnSpc>
                        <a:spcBef>
                          <a:spcPts val="1400"/>
                        </a:spcBef>
                      </a:pPr>
                      <a:r>
                        <a:rPr lang="en-IN" sz="1200">
                          <a:effectLst/>
                          <a:latin typeface="Cambria" panose="02040503050406030204" pitchFamily="18" charset="0"/>
                          <a:ea typeface="Cambria" panose="02040503050406030204" pitchFamily="18" charset="0"/>
                        </a:rPr>
                        <a:t> 02</a:t>
                      </a:r>
                    </a:p>
                  </a:txBody>
                  <a:tcPr marL="27811" marR="27811" marT="0" marB="0"/>
                </a:tc>
                <a:tc>
                  <a:txBody>
                    <a:bodyPr/>
                    <a:lstStyle/>
                    <a:p>
                      <a:pPr>
                        <a:lnSpc>
                          <a:spcPct val="115000"/>
                        </a:lnSpc>
                        <a:spcBef>
                          <a:spcPts val="1400"/>
                        </a:spcBef>
                      </a:pPr>
                      <a:r>
                        <a:rPr lang="en-IN" sz="1200" dirty="0" err="1">
                          <a:effectLst/>
                          <a:latin typeface="Cambria" panose="02040503050406030204" pitchFamily="18" charset="0"/>
                          <a:ea typeface="Cambria" panose="02040503050406030204" pitchFamily="18" charset="0"/>
                        </a:rPr>
                        <a:t>Xinpeng</a:t>
                      </a:r>
                      <a:r>
                        <a:rPr lang="en-IN" sz="1200" dirty="0">
                          <a:effectLst/>
                          <a:latin typeface="Cambria" panose="02040503050406030204" pitchFamily="18" charset="0"/>
                          <a:ea typeface="Cambria" panose="02040503050406030204" pitchFamily="18" charset="0"/>
                        </a:rPr>
                        <a:t> Zhang et.al.</a:t>
                      </a:r>
                    </a:p>
                  </a:txBody>
                  <a:tcPr marL="27811" marR="27811" marT="0" marB="0"/>
                </a:tc>
                <a:tc>
                  <a:txBody>
                    <a:bodyPr/>
                    <a:lstStyle/>
                    <a:p>
                      <a:pPr>
                        <a:lnSpc>
                          <a:spcPct val="115000"/>
                        </a:lnSpc>
                        <a:spcBef>
                          <a:spcPts val="1400"/>
                        </a:spcBef>
                      </a:pPr>
                      <a:r>
                        <a:rPr lang="en-IN" sz="1200" dirty="0">
                          <a:effectLst/>
                          <a:latin typeface="Cambria" panose="02040503050406030204" pitchFamily="18" charset="0"/>
                          <a:ea typeface="Cambria" panose="02040503050406030204" pitchFamily="18" charset="0"/>
                        </a:rPr>
                        <a:t>Cover Selection Method using Gaussian Mixture</a:t>
                      </a:r>
                    </a:p>
                  </a:txBody>
                  <a:tcPr marL="27811" marR="27811" marT="0" marB="0"/>
                </a:tc>
                <a:tc>
                  <a:txBody>
                    <a:bodyPr/>
                    <a:lstStyle/>
                    <a:p>
                      <a:pPr>
                        <a:lnSpc>
                          <a:spcPct val="115000"/>
                        </a:lnSpc>
                        <a:spcBef>
                          <a:spcPts val="1400"/>
                        </a:spcBef>
                      </a:pPr>
                      <a:r>
                        <a:rPr lang="en-IN" sz="1200" dirty="0">
                          <a:effectLst/>
                          <a:latin typeface="Cambria" panose="02040503050406030204" pitchFamily="18" charset="0"/>
                          <a:ea typeface="Cambria" panose="02040503050406030204" pitchFamily="18" charset="0"/>
                        </a:rPr>
                        <a:t> 1. Enhancing Suitability for Diverse Cover Images</a:t>
                      </a:r>
                    </a:p>
                    <a:p>
                      <a:pPr>
                        <a:lnSpc>
                          <a:spcPct val="115000"/>
                        </a:lnSpc>
                        <a:spcBef>
                          <a:spcPts val="1400"/>
                        </a:spcBef>
                      </a:pPr>
                      <a:r>
                        <a:rPr lang="en-IN" sz="1200" dirty="0">
                          <a:effectLst/>
                          <a:latin typeface="Cambria" panose="02040503050406030204" pitchFamily="18" charset="0"/>
                          <a:ea typeface="Cambria" panose="02040503050406030204" pitchFamily="18" charset="0"/>
                        </a:rPr>
                        <a:t>2. Statistical Robustness</a:t>
                      </a:r>
                    </a:p>
                  </a:txBody>
                  <a:tcPr marL="27811" marR="27811" marT="0" marB="0"/>
                </a:tc>
                <a:tc>
                  <a:txBody>
                    <a:bodyPr/>
                    <a:lstStyle/>
                    <a:p>
                      <a:pPr>
                        <a:lnSpc>
                          <a:spcPct val="115000"/>
                        </a:lnSpc>
                        <a:spcBef>
                          <a:spcPts val="1400"/>
                        </a:spcBef>
                      </a:pPr>
                      <a:r>
                        <a:rPr lang="en-IN" sz="1200" dirty="0">
                          <a:effectLst/>
                          <a:latin typeface="Cambria" panose="02040503050406030204" pitchFamily="18" charset="0"/>
                          <a:ea typeface="Cambria" panose="02040503050406030204" pitchFamily="18" charset="0"/>
                        </a:rPr>
                        <a:t>1.Sensitivity to the quality of the input images</a:t>
                      </a:r>
                    </a:p>
                    <a:p>
                      <a:pPr>
                        <a:lnSpc>
                          <a:spcPct val="115000"/>
                        </a:lnSpc>
                        <a:spcBef>
                          <a:spcPts val="1400"/>
                        </a:spcBef>
                      </a:pPr>
                      <a:r>
                        <a:rPr lang="en-IN" sz="1200" dirty="0">
                          <a:effectLst/>
                          <a:latin typeface="Cambria" panose="02040503050406030204" pitchFamily="18" charset="0"/>
                          <a:ea typeface="Cambria" panose="02040503050406030204" pitchFamily="18" charset="0"/>
                        </a:rPr>
                        <a:t>2. Computational Complexity</a:t>
                      </a:r>
                    </a:p>
                  </a:txBody>
                  <a:tcPr marL="27811" marR="27811" marT="0" marB="0"/>
                </a:tc>
                <a:extLst>
                  <a:ext uri="{0D108BD9-81ED-4DB2-BD59-A6C34878D82A}">
                    <a16:rowId xmlns:a16="http://schemas.microsoft.com/office/drawing/2014/main" val="2590977590"/>
                  </a:ext>
                </a:extLst>
              </a:tr>
              <a:tr h="1040979">
                <a:tc>
                  <a:txBody>
                    <a:bodyPr/>
                    <a:lstStyle/>
                    <a:p>
                      <a:pPr indent="114300">
                        <a:lnSpc>
                          <a:spcPct val="115000"/>
                        </a:lnSpc>
                        <a:spcBef>
                          <a:spcPts val="1400"/>
                        </a:spcBef>
                      </a:pPr>
                      <a:r>
                        <a:rPr lang="en-IN" sz="1200">
                          <a:effectLst/>
                          <a:latin typeface="Cambria" panose="02040503050406030204" pitchFamily="18" charset="0"/>
                          <a:ea typeface="Cambria" panose="02040503050406030204" pitchFamily="18" charset="0"/>
                        </a:rPr>
                        <a:t>03</a:t>
                      </a:r>
                    </a:p>
                  </a:txBody>
                  <a:tcPr marL="27811" marR="27811" marT="0" marB="0"/>
                </a:tc>
                <a:tc>
                  <a:txBody>
                    <a:bodyPr/>
                    <a:lstStyle/>
                    <a:p>
                      <a:pPr>
                        <a:lnSpc>
                          <a:spcPct val="115000"/>
                        </a:lnSpc>
                        <a:spcBef>
                          <a:spcPts val="1400"/>
                        </a:spcBef>
                      </a:pPr>
                      <a:r>
                        <a:rPr lang="en-IN" sz="1200">
                          <a:effectLst/>
                          <a:latin typeface="Cambria" panose="02040503050406030204" pitchFamily="18" charset="0"/>
                          <a:ea typeface="Cambria" panose="02040503050406030204" pitchFamily="18" charset="0"/>
                        </a:rPr>
                        <a:t>Sumari Putra et.al.</a:t>
                      </a:r>
                    </a:p>
                  </a:txBody>
                  <a:tcPr marL="27811" marR="27811" marT="0" marB="0"/>
                </a:tc>
                <a:tc>
                  <a:txBody>
                    <a:bodyPr/>
                    <a:lstStyle/>
                    <a:p>
                      <a:pPr>
                        <a:lnSpc>
                          <a:spcPct val="115000"/>
                        </a:lnSpc>
                        <a:spcBef>
                          <a:spcPts val="1400"/>
                        </a:spcBef>
                      </a:pPr>
                      <a:r>
                        <a:rPr lang="en-IN" sz="1200" dirty="0">
                          <a:effectLst/>
                          <a:latin typeface="Cambria" panose="02040503050406030204" pitchFamily="18" charset="0"/>
                          <a:ea typeface="Cambria" panose="02040503050406030204" pitchFamily="18" charset="0"/>
                        </a:rPr>
                        <a:t>Cover Image Selection based on Frequency based analysis</a:t>
                      </a:r>
                    </a:p>
                  </a:txBody>
                  <a:tcPr marL="27811" marR="27811" marT="0" marB="0"/>
                </a:tc>
                <a:tc>
                  <a:txBody>
                    <a:bodyPr/>
                    <a:lstStyle/>
                    <a:p>
                      <a:pPr>
                        <a:lnSpc>
                          <a:spcPct val="115000"/>
                        </a:lnSpc>
                        <a:spcBef>
                          <a:spcPts val="1400"/>
                        </a:spcBef>
                      </a:pPr>
                      <a:r>
                        <a:rPr lang="en-IN" sz="1200" dirty="0">
                          <a:effectLst/>
                          <a:latin typeface="Cambria" panose="02040503050406030204" pitchFamily="18" charset="0"/>
                          <a:ea typeface="Cambria" panose="02040503050406030204" pitchFamily="18" charset="0"/>
                        </a:rPr>
                        <a:t>1.Resistance to Spatial Domain changes</a:t>
                      </a:r>
                    </a:p>
                    <a:p>
                      <a:pPr>
                        <a:lnSpc>
                          <a:spcPct val="115000"/>
                        </a:lnSpc>
                        <a:spcBef>
                          <a:spcPts val="1400"/>
                        </a:spcBef>
                      </a:pPr>
                      <a:r>
                        <a:rPr lang="en-IN" sz="1200" dirty="0">
                          <a:effectLst/>
                          <a:latin typeface="Cambria" panose="02040503050406030204" pitchFamily="18" charset="0"/>
                          <a:ea typeface="Cambria" panose="02040503050406030204" pitchFamily="18" charset="0"/>
                        </a:rPr>
                        <a:t> 2.Higher Embedding Data capacity</a:t>
                      </a:r>
                    </a:p>
                  </a:txBody>
                  <a:tcPr marL="27811" marR="27811" marT="0" marB="0"/>
                </a:tc>
                <a:tc>
                  <a:txBody>
                    <a:bodyPr/>
                    <a:lstStyle/>
                    <a:p>
                      <a:pPr>
                        <a:lnSpc>
                          <a:spcPct val="115000"/>
                        </a:lnSpc>
                        <a:spcBef>
                          <a:spcPts val="1400"/>
                        </a:spcBef>
                      </a:pPr>
                      <a:r>
                        <a:rPr lang="en-IN" sz="1200" dirty="0">
                          <a:effectLst/>
                          <a:latin typeface="Cambria" panose="02040503050406030204" pitchFamily="18" charset="0"/>
                          <a:ea typeface="Cambria" panose="02040503050406030204" pitchFamily="18" charset="0"/>
                        </a:rPr>
                        <a:t>1.Exhibits artifacts </a:t>
                      </a:r>
                    </a:p>
                    <a:p>
                      <a:pPr>
                        <a:lnSpc>
                          <a:spcPct val="115000"/>
                        </a:lnSpc>
                        <a:spcBef>
                          <a:spcPts val="1400"/>
                        </a:spcBef>
                      </a:pPr>
                      <a:r>
                        <a:rPr lang="en-IN" sz="1200" dirty="0">
                          <a:effectLst/>
                          <a:latin typeface="Cambria" panose="02040503050406030204" pitchFamily="18" charset="0"/>
                          <a:ea typeface="Cambria" panose="02040503050406030204" pitchFamily="18" charset="0"/>
                        </a:rPr>
                        <a:t>2.Not universally applicable for all images</a:t>
                      </a:r>
                    </a:p>
                  </a:txBody>
                  <a:tcPr marL="27811" marR="27811" marT="0" marB="0"/>
                </a:tc>
                <a:extLst>
                  <a:ext uri="{0D108BD9-81ED-4DB2-BD59-A6C34878D82A}">
                    <a16:rowId xmlns:a16="http://schemas.microsoft.com/office/drawing/2014/main" val="2929073609"/>
                  </a:ext>
                </a:extLst>
              </a:tr>
            </a:tbl>
          </a:graphicData>
        </a:graphic>
      </p:graphicFrame>
      <p:sp>
        <p:nvSpPr>
          <p:cNvPr id="3" name="Date Placeholder 2">
            <a:extLst>
              <a:ext uri="{FF2B5EF4-FFF2-40B4-BE49-F238E27FC236}">
                <a16:creationId xmlns:a16="http://schemas.microsoft.com/office/drawing/2014/main" id="{E58F4D84-69EE-AD74-DF86-70D7F2B752F7}"/>
              </a:ext>
            </a:extLst>
          </p:cNvPr>
          <p:cNvSpPr>
            <a:spLocks noGrp="1"/>
          </p:cNvSpPr>
          <p:nvPr>
            <p:ph type="dt" idx="10"/>
          </p:nvPr>
        </p:nvSpPr>
        <p:spPr/>
        <p:txBody>
          <a:bodyPr/>
          <a:lstStyle/>
          <a:p>
            <a:fld id="{3BA4B938-3D56-4FD0-8A89-D5A83BCD22B5}" type="datetime1">
              <a:rPr lang="en-IN" smtClean="0"/>
              <a:t>30-01-2024</a:t>
            </a:fld>
            <a:endParaRPr lang="en-IN"/>
          </a:p>
        </p:txBody>
      </p:sp>
    </p:spTree>
    <p:extLst>
      <p:ext uri="{BB962C8B-B14F-4D97-AF65-F5344CB8AC3E}">
        <p14:creationId xmlns:p14="http://schemas.microsoft.com/office/powerpoint/2010/main" val="463350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93C0D7E-0E8F-C558-54AF-0909C88B4040}"/>
              </a:ext>
            </a:extLst>
          </p:cNvPr>
          <p:cNvSpPr>
            <a:spLocks noGrp="1"/>
          </p:cNvSpPr>
          <p:nvPr>
            <p:ph type="ftr" idx="11"/>
          </p:nvPr>
        </p:nvSpPr>
        <p:spPr/>
        <p:txBody>
          <a:bodyPr/>
          <a:lstStyle/>
          <a:p>
            <a:r>
              <a:rPr lang="en-US"/>
              <a:t>TEAM 1 - MAJOR PROJECT</a:t>
            </a:r>
          </a:p>
        </p:txBody>
      </p:sp>
      <p:sp>
        <p:nvSpPr>
          <p:cNvPr id="7" name="Slide Number Placeholder 6">
            <a:extLst>
              <a:ext uri="{FF2B5EF4-FFF2-40B4-BE49-F238E27FC236}">
                <a16:creationId xmlns:a16="http://schemas.microsoft.com/office/drawing/2014/main" id="{313F050B-C29A-34BD-8D66-CFB99B138A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graphicFrame>
        <p:nvGraphicFramePr>
          <p:cNvPr id="8" name="Table 7">
            <a:extLst>
              <a:ext uri="{FF2B5EF4-FFF2-40B4-BE49-F238E27FC236}">
                <a16:creationId xmlns:a16="http://schemas.microsoft.com/office/drawing/2014/main" id="{6B4818DA-B4D1-9739-199D-D00A84753AC8}"/>
              </a:ext>
            </a:extLst>
          </p:cNvPr>
          <p:cNvGraphicFramePr>
            <a:graphicFrameLocks noGrp="1"/>
          </p:cNvGraphicFramePr>
          <p:nvPr>
            <p:extLst>
              <p:ext uri="{D42A27DB-BD31-4B8C-83A1-F6EECF244321}">
                <p14:modId xmlns:p14="http://schemas.microsoft.com/office/powerpoint/2010/main" val="885847525"/>
              </p:ext>
            </p:extLst>
          </p:nvPr>
        </p:nvGraphicFramePr>
        <p:xfrm>
          <a:off x="560784" y="809719"/>
          <a:ext cx="8022431" cy="3812159"/>
        </p:xfrm>
        <a:graphic>
          <a:graphicData uri="http://schemas.openxmlformats.org/drawingml/2006/table">
            <a:tbl>
              <a:tblPr>
                <a:tableStyleId>{1D3205E1-8B83-452B-8570-0B3C4014EAE2}</a:tableStyleId>
              </a:tblPr>
              <a:tblGrid>
                <a:gridCol w="489347">
                  <a:extLst>
                    <a:ext uri="{9D8B030D-6E8A-4147-A177-3AD203B41FA5}">
                      <a16:colId xmlns:a16="http://schemas.microsoft.com/office/drawing/2014/main" val="3865776626"/>
                    </a:ext>
                  </a:extLst>
                </a:gridCol>
                <a:gridCol w="1243013">
                  <a:extLst>
                    <a:ext uri="{9D8B030D-6E8A-4147-A177-3AD203B41FA5}">
                      <a16:colId xmlns:a16="http://schemas.microsoft.com/office/drawing/2014/main" val="4120491300"/>
                    </a:ext>
                  </a:extLst>
                </a:gridCol>
                <a:gridCol w="2311003">
                  <a:extLst>
                    <a:ext uri="{9D8B030D-6E8A-4147-A177-3AD203B41FA5}">
                      <a16:colId xmlns:a16="http://schemas.microsoft.com/office/drawing/2014/main" val="2167304170"/>
                    </a:ext>
                  </a:extLst>
                </a:gridCol>
                <a:gridCol w="1992317">
                  <a:extLst>
                    <a:ext uri="{9D8B030D-6E8A-4147-A177-3AD203B41FA5}">
                      <a16:colId xmlns:a16="http://schemas.microsoft.com/office/drawing/2014/main" val="4202302963"/>
                    </a:ext>
                  </a:extLst>
                </a:gridCol>
                <a:gridCol w="1986751">
                  <a:extLst>
                    <a:ext uri="{9D8B030D-6E8A-4147-A177-3AD203B41FA5}">
                      <a16:colId xmlns:a16="http://schemas.microsoft.com/office/drawing/2014/main" val="1166125384"/>
                    </a:ext>
                  </a:extLst>
                </a:gridCol>
              </a:tblGrid>
              <a:tr h="414998">
                <a:tc>
                  <a:txBody>
                    <a:bodyPr/>
                    <a:lstStyle/>
                    <a:p>
                      <a:pPr indent="114300">
                        <a:lnSpc>
                          <a:spcPct val="115000"/>
                        </a:lnSpc>
                        <a:spcBef>
                          <a:spcPts val="1400"/>
                        </a:spcBef>
                      </a:pPr>
                      <a:r>
                        <a:rPr lang="en-IN" sz="1200" dirty="0">
                          <a:effectLst/>
                          <a:latin typeface="Cambria" panose="02040503050406030204" pitchFamily="18" charset="0"/>
                          <a:ea typeface="Cambria" panose="02040503050406030204" pitchFamily="18" charset="0"/>
                        </a:rPr>
                        <a:t>04</a:t>
                      </a:r>
                    </a:p>
                  </a:txBody>
                  <a:tcPr marL="27811" marR="27811" marT="0" marB="0"/>
                </a:tc>
                <a:tc>
                  <a:txBody>
                    <a:bodyPr/>
                    <a:lstStyle/>
                    <a:p>
                      <a:pPr>
                        <a:lnSpc>
                          <a:spcPct val="115000"/>
                        </a:lnSpc>
                        <a:spcBef>
                          <a:spcPts val="1400"/>
                        </a:spcBef>
                      </a:pPr>
                      <a:r>
                        <a:rPr lang="en-IN" sz="1200" dirty="0" err="1">
                          <a:effectLst/>
                          <a:latin typeface="Cambria" panose="02040503050406030204" pitchFamily="18" charset="0"/>
                          <a:ea typeface="Cambria" panose="02040503050406030204" pitchFamily="18" charset="0"/>
                        </a:rPr>
                        <a:t>Anqi</a:t>
                      </a:r>
                      <a:r>
                        <a:rPr lang="en-IN" sz="1200" dirty="0">
                          <a:effectLst/>
                          <a:latin typeface="Cambria" panose="02040503050406030204" pitchFamily="18" charset="0"/>
                          <a:ea typeface="Cambria" panose="02040503050406030204" pitchFamily="18" charset="0"/>
                        </a:rPr>
                        <a:t> Qiu et.al.</a:t>
                      </a:r>
                    </a:p>
                  </a:txBody>
                  <a:tcPr marL="27811" marR="27811" marT="0" marB="0"/>
                </a:tc>
                <a:tc>
                  <a:txBody>
                    <a:bodyPr/>
                    <a:lstStyle/>
                    <a:p>
                      <a:pPr>
                        <a:lnSpc>
                          <a:spcPct val="115000"/>
                        </a:lnSpc>
                        <a:spcBef>
                          <a:spcPts val="1400"/>
                        </a:spcBef>
                      </a:pPr>
                      <a:r>
                        <a:rPr lang="en-IN" sz="1200" dirty="0">
                          <a:effectLst/>
                          <a:latin typeface="Cambria" panose="02040503050406030204" pitchFamily="18" charset="0"/>
                          <a:ea typeface="Cambria" panose="02040503050406030204" pitchFamily="18" charset="0"/>
                        </a:rPr>
                        <a:t>Cover Image Selection based on Feature Selection</a:t>
                      </a:r>
                    </a:p>
                  </a:txBody>
                  <a:tcPr marL="27811" marR="27811" marT="0" marB="0"/>
                </a:tc>
                <a:tc>
                  <a:txBody>
                    <a:bodyPr/>
                    <a:lstStyle/>
                    <a:p>
                      <a:pPr marL="0" indent="0">
                        <a:lnSpc>
                          <a:spcPct val="115000"/>
                        </a:lnSpc>
                        <a:spcBef>
                          <a:spcPts val="1400"/>
                        </a:spcBef>
                        <a:buNone/>
                      </a:pPr>
                      <a:r>
                        <a:rPr lang="en-IN" sz="1200" dirty="0">
                          <a:effectLst/>
                          <a:latin typeface="Cambria" panose="02040503050406030204" pitchFamily="18" charset="0"/>
                          <a:ea typeface="Cambria" panose="02040503050406030204" pitchFamily="18" charset="0"/>
                        </a:rPr>
                        <a:t> 1.Contextually relevant </a:t>
                      </a:r>
                    </a:p>
                    <a:p>
                      <a:pPr marL="0" indent="0">
                        <a:lnSpc>
                          <a:spcPct val="115000"/>
                        </a:lnSpc>
                        <a:spcBef>
                          <a:spcPts val="1400"/>
                        </a:spcBef>
                        <a:buNone/>
                      </a:pPr>
                      <a:r>
                        <a:rPr lang="en-IN" sz="1200" dirty="0">
                          <a:effectLst/>
                          <a:latin typeface="Cambria" panose="02040503050406030204" pitchFamily="18" charset="0"/>
                          <a:ea typeface="Cambria" panose="02040503050406030204" pitchFamily="18" charset="0"/>
                        </a:rPr>
                        <a:t>2. Higher degree of unpredictability</a:t>
                      </a:r>
                    </a:p>
                  </a:txBody>
                  <a:tcPr marL="27811" marR="27811" marT="0" marB="0"/>
                </a:tc>
                <a:tc>
                  <a:txBody>
                    <a:bodyPr/>
                    <a:lstStyle/>
                    <a:p>
                      <a:pPr marL="0" indent="0">
                        <a:lnSpc>
                          <a:spcPct val="115000"/>
                        </a:lnSpc>
                        <a:spcBef>
                          <a:spcPts val="1400"/>
                        </a:spcBef>
                        <a:buNone/>
                      </a:pPr>
                      <a:r>
                        <a:rPr lang="en-IN" sz="1200" dirty="0">
                          <a:effectLst/>
                          <a:latin typeface="Cambria" panose="02040503050406030204" pitchFamily="18" charset="0"/>
                          <a:ea typeface="Cambria" panose="02040503050406030204" pitchFamily="18" charset="0"/>
                        </a:rPr>
                        <a:t>1.Continuous adaptation</a:t>
                      </a:r>
                    </a:p>
                    <a:p>
                      <a:pPr marL="0" indent="0">
                        <a:lnSpc>
                          <a:spcPct val="115000"/>
                        </a:lnSpc>
                        <a:spcBef>
                          <a:spcPts val="1400"/>
                        </a:spcBef>
                        <a:buNone/>
                      </a:pPr>
                      <a:r>
                        <a:rPr lang="en-IN" sz="1200" dirty="0">
                          <a:effectLst/>
                          <a:latin typeface="Cambria" panose="02040503050406030204" pitchFamily="18" charset="0"/>
                          <a:ea typeface="Cambria" panose="02040503050406030204" pitchFamily="18" charset="0"/>
                        </a:rPr>
                        <a:t>2. Visual Alteration of the images.</a:t>
                      </a:r>
                    </a:p>
                  </a:txBody>
                  <a:tcPr marL="27811" marR="27811" marT="0" marB="0"/>
                </a:tc>
                <a:extLst>
                  <a:ext uri="{0D108BD9-81ED-4DB2-BD59-A6C34878D82A}">
                    <a16:rowId xmlns:a16="http://schemas.microsoft.com/office/drawing/2014/main" val="1717827013"/>
                  </a:ext>
                </a:extLst>
              </a:tr>
              <a:tr h="668302">
                <a:tc>
                  <a:txBody>
                    <a:bodyPr/>
                    <a:lstStyle/>
                    <a:p>
                      <a:pPr indent="114300">
                        <a:lnSpc>
                          <a:spcPct val="115000"/>
                        </a:lnSpc>
                        <a:spcBef>
                          <a:spcPts val="1400"/>
                        </a:spcBef>
                      </a:pPr>
                      <a:r>
                        <a:rPr lang="en-IN" sz="1200" b="1" dirty="0">
                          <a:effectLst/>
                          <a:latin typeface="Cambria" panose="02040503050406030204" pitchFamily="18" charset="0"/>
                          <a:ea typeface="Cambria" panose="02040503050406030204" pitchFamily="18" charset="0"/>
                        </a:rPr>
                        <a:t> 05</a:t>
                      </a:r>
                    </a:p>
                  </a:txBody>
                  <a:tcPr marL="27811" marR="27811" marT="0" marB="0"/>
                </a:tc>
                <a:tc>
                  <a:txBody>
                    <a:bodyPr/>
                    <a:lstStyle/>
                    <a:p>
                      <a:pPr indent="114300">
                        <a:lnSpc>
                          <a:spcPct val="115000"/>
                        </a:lnSpc>
                        <a:spcBef>
                          <a:spcPts val="1400"/>
                        </a:spcBef>
                      </a:pPr>
                      <a:r>
                        <a:rPr lang="en-IN" sz="1200" b="1" dirty="0" err="1">
                          <a:effectLst/>
                          <a:latin typeface="Cambria" panose="02040503050406030204" pitchFamily="18" charset="0"/>
                          <a:ea typeface="Cambria" panose="02040503050406030204" pitchFamily="18" charset="0"/>
                        </a:rPr>
                        <a:t>Rafal</a:t>
                      </a:r>
                      <a:r>
                        <a:rPr lang="en-IN" sz="1200" b="1" dirty="0">
                          <a:effectLst/>
                          <a:latin typeface="Cambria" panose="02040503050406030204" pitchFamily="18" charset="0"/>
                          <a:ea typeface="Cambria" panose="02040503050406030204" pitchFamily="18" charset="0"/>
                        </a:rPr>
                        <a:t> </a:t>
                      </a:r>
                      <a:r>
                        <a:rPr lang="en-IN" sz="1200" b="1" dirty="0" err="1">
                          <a:effectLst/>
                          <a:latin typeface="Cambria" panose="02040503050406030204" pitchFamily="18" charset="0"/>
                          <a:ea typeface="Cambria" panose="02040503050406030204" pitchFamily="18" charset="0"/>
                        </a:rPr>
                        <a:t>Najeh</a:t>
                      </a:r>
                      <a:r>
                        <a:rPr lang="en-IN" sz="1200" b="1" dirty="0">
                          <a:effectLst/>
                          <a:latin typeface="Cambria" panose="02040503050406030204" pitchFamily="18" charset="0"/>
                          <a:ea typeface="Cambria" panose="02040503050406030204" pitchFamily="18" charset="0"/>
                        </a:rPr>
                        <a:t> </a:t>
                      </a:r>
                      <a:r>
                        <a:rPr lang="en-IN" sz="1200" b="1" dirty="0" err="1">
                          <a:effectLst/>
                          <a:latin typeface="Cambria" panose="02040503050406030204" pitchFamily="18" charset="0"/>
                          <a:ea typeface="Cambria" panose="02040503050406030204" pitchFamily="18" charset="0"/>
                        </a:rPr>
                        <a:t>Kadhuma</a:t>
                      </a:r>
                      <a:r>
                        <a:rPr lang="en-IN" sz="1200" b="1" dirty="0">
                          <a:effectLst/>
                          <a:latin typeface="Cambria" panose="02040503050406030204" pitchFamily="18" charset="0"/>
                          <a:ea typeface="Cambria" panose="02040503050406030204" pitchFamily="18" charset="0"/>
                        </a:rPr>
                        <a:t> et. al.</a:t>
                      </a:r>
                    </a:p>
                  </a:txBody>
                  <a:tcPr marL="27811" marR="27811" marT="0" marB="0"/>
                </a:tc>
                <a:tc>
                  <a:txBody>
                    <a:bodyPr/>
                    <a:lstStyle/>
                    <a:p>
                      <a:pPr>
                        <a:lnSpc>
                          <a:spcPct val="115000"/>
                        </a:lnSpc>
                        <a:spcBef>
                          <a:spcPts val="1400"/>
                        </a:spcBef>
                      </a:pPr>
                      <a:r>
                        <a:rPr lang="en-IN" sz="1200" b="1" dirty="0">
                          <a:effectLst/>
                          <a:latin typeface="Cambria" panose="02040503050406030204" pitchFamily="18" charset="0"/>
                          <a:ea typeface="Cambria" panose="02040503050406030204" pitchFamily="18" charset="0"/>
                        </a:rPr>
                        <a:t> Steganography with implicit authentication to enhance sensitive data hiding</a:t>
                      </a:r>
                    </a:p>
                  </a:txBody>
                  <a:tcPr marL="27811" marR="27811" marT="0" marB="0"/>
                </a:tc>
                <a:tc>
                  <a:txBody>
                    <a:bodyPr/>
                    <a:lstStyle/>
                    <a:p>
                      <a:pPr>
                        <a:lnSpc>
                          <a:spcPct val="115000"/>
                        </a:lnSpc>
                        <a:spcBef>
                          <a:spcPts val="1400"/>
                        </a:spcBef>
                      </a:pPr>
                      <a:r>
                        <a:rPr lang="en-IN" sz="1200" b="1" dirty="0">
                          <a:effectLst/>
                          <a:latin typeface="Cambria" panose="02040503050406030204" pitchFamily="18" charset="0"/>
                          <a:ea typeface="Cambria" panose="02040503050406030204" pitchFamily="18" charset="0"/>
                        </a:rPr>
                        <a:t> 1. Providing an additional layer of security without explicitly revealing the authentication process.</a:t>
                      </a:r>
                    </a:p>
                    <a:p>
                      <a:pPr>
                        <a:lnSpc>
                          <a:spcPct val="115000"/>
                        </a:lnSpc>
                        <a:spcBef>
                          <a:spcPts val="1400"/>
                        </a:spcBef>
                      </a:pPr>
                      <a:r>
                        <a:rPr lang="en-IN" sz="1200" b="1" dirty="0">
                          <a:effectLst/>
                          <a:latin typeface="Cambria" panose="02040503050406030204" pitchFamily="18" charset="0"/>
                          <a:ea typeface="Cambria" panose="02040503050406030204" pitchFamily="18" charset="0"/>
                        </a:rPr>
                        <a:t>2. Protection against tampering</a:t>
                      </a:r>
                    </a:p>
                  </a:txBody>
                  <a:tcPr marL="27811" marR="27811" marT="0" marB="0"/>
                </a:tc>
                <a:tc>
                  <a:txBody>
                    <a:bodyPr/>
                    <a:lstStyle/>
                    <a:p>
                      <a:pPr marL="0" indent="0">
                        <a:lnSpc>
                          <a:spcPct val="115000"/>
                        </a:lnSpc>
                        <a:spcBef>
                          <a:spcPts val="1400"/>
                        </a:spcBef>
                        <a:buNone/>
                      </a:pPr>
                      <a:r>
                        <a:rPr lang="en-IN" sz="1200" b="1" dirty="0">
                          <a:effectLst/>
                          <a:latin typeface="Cambria" panose="02040503050406030204" pitchFamily="18" charset="0"/>
                          <a:ea typeface="Cambria" panose="02040503050406030204" pitchFamily="18" charset="0"/>
                        </a:rPr>
                        <a:t>1.Might still attempt to reverse engineer</a:t>
                      </a:r>
                    </a:p>
                    <a:p>
                      <a:pPr marL="0" indent="0">
                        <a:lnSpc>
                          <a:spcPct val="115000"/>
                        </a:lnSpc>
                        <a:spcBef>
                          <a:spcPts val="1400"/>
                        </a:spcBef>
                        <a:buNone/>
                      </a:pPr>
                      <a:r>
                        <a:rPr lang="en-IN" sz="1200" b="1" dirty="0">
                          <a:effectLst/>
                          <a:latin typeface="Cambria" panose="02040503050406030204" pitchFamily="18" charset="0"/>
                          <a:ea typeface="Cambria" panose="02040503050406030204" pitchFamily="18" charset="0"/>
                        </a:rPr>
                        <a:t>2.Manipulate the hidden authentication features.</a:t>
                      </a:r>
                    </a:p>
                  </a:txBody>
                  <a:tcPr marL="27811" marR="27811" marT="0" marB="0"/>
                </a:tc>
                <a:extLst>
                  <a:ext uri="{0D108BD9-81ED-4DB2-BD59-A6C34878D82A}">
                    <a16:rowId xmlns:a16="http://schemas.microsoft.com/office/drawing/2014/main" val="1658337903"/>
                  </a:ext>
                </a:extLst>
              </a:tr>
              <a:tr h="583868">
                <a:tc>
                  <a:txBody>
                    <a:bodyPr/>
                    <a:lstStyle/>
                    <a:p>
                      <a:pPr indent="114300">
                        <a:lnSpc>
                          <a:spcPct val="115000"/>
                        </a:lnSpc>
                        <a:spcBef>
                          <a:spcPts val="1400"/>
                        </a:spcBef>
                      </a:pPr>
                      <a:r>
                        <a:rPr lang="en-IN" sz="1200" b="1" dirty="0">
                          <a:effectLst/>
                          <a:latin typeface="Cambria" panose="02040503050406030204" pitchFamily="18" charset="0"/>
                          <a:ea typeface="Cambria" panose="02040503050406030204" pitchFamily="18" charset="0"/>
                        </a:rPr>
                        <a:t> 06</a:t>
                      </a:r>
                    </a:p>
                  </a:txBody>
                  <a:tcPr marL="27811" marR="27811" marT="0" marB="0"/>
                </a:tc>
                <a:tc>
                  <a:txBody>
                    <a:bodyPr/>
                    <a:lstStyle/>
                    <a:p>
                      <a:pPr>
                        <a:lnSpc>
                          <a:spcPct val="115000"/>
                        </a:lnSpc>
                        <a:spcBef>
                          <a:spcPts val="1400"/>
                        </a:spcBef>
                      </a:pPr>
                      <a:r>
                        <a:rPr lang="en-IN" sz="1200" b="1" dirty="0">
                          <a:effectLst/>
                          <a:latin typeface="Cambria" panose="02040503050406030204" pitchFamily="18" charset="0"/>
                          <a:ea typeface="Cambria" panose="02040503050406030204" pitchFamily="18" charset="0"/>
                        </a:rPr>
                        <a:t> Zoran </a:t>
                      </a:r>
                      <a:r>
                        <a:rPr lang="en-IN" sz="1200" b="1" dirty="0" err="1">
                          <a:effectLst/>
                          <a:latin typeface="Cambria" panose="02040503050406030204" pitchFamily="18" charset="0"/>
                          <a:ea typeface="Cambria" panose="02040503050406030204" pitchFamily="18" charset="0"/>
                        </a:rPr>
                        <a:t>Cica</a:t>
                      </a:r>
                      <a:r>
                        <a:rPr lang="en-IN" sz="1200" b="1" dirty="0">
                          <a:effectLst/>
                          <a:latin typeface="Cambria" panose="02040503050406030204" pitchFamily="18" charset="0"/>
                          <a:ea typeface="Cambria" panose="02040503050406030204" pitchFamily="18" charset="0"/>
                        </a:rPr>
                        <a:t> et. al.</a:t>
                      </a:r>
                    </a:p>
                  </a:txBody>
                  <a:tcPr marL="27811" marR="27811" marT="0" marB="0"/>
                </a:tc>
                <a:tc>
                  <a:txBody>
                    <a:bodyPr/>
                    <a:lstStyle/>
                    <a:p>
                      <a:pPr>
                        <a:lnSpc>
                          <a:spcPct val="115000"/>
                        </a:lnSpc>
                        <a:spcBef>
                          <a:spcPts val="1400"/>
                        </a:spcBef>
                      </a:pPr>
                      <a:r>
                        <a:rPr lang="en-IN" sz="1200" b="1" dirty="0">
                          <a:effectLst/>
                          <a:latin typeface="Cambria" panose="02040503050406030204" pitchFamily="18" charset="0"/>
                          <a:ea typeface="Cambria" panose="02040503050406030204" pitchFamily="18" charset="0"/>
                        </a:rPr>
                        <a:t>Implementation of Camellia Encryption Algorithm</a:t>
                      </a:r>
                    </a:p>
                  </a:txBody>
                  <a:tcPr marL="27811" marR="27811" marT="0" marB="0"/>
                </a:tc>
                <a:tc>
                  <a:txBody>
                    <a:bodyPr/>
                    <a:lstStyle/>
                    <a:p>
                      <a:pPr>
                        <a:lnSpc>
                          <a:spcPct val="115000"/>
                        </a:lnSpc>
                        <a:spcBef>
                          <a:spcPts val="1400"/>
                        </a:spcBef>
                      </a:pPr>
                      <a:r>
                        <a:rPr lang="en-IN" sz="1200" b="1" dirty="0">
                          <a:effectLst/>
                          <a:latin typeface="Cambria" panose="02040503050406030204" pitchFamily="18" charset="0"/>
                          <a:ea typeface="Cambria" panose="02040503050406030204" pitchFamily="18" charset="0"/>
                        </a:rPr>
                        <a:t> 1. Enhances processing speed and throughput by parallelizing encryption operations</a:t>
                      </a:r>
                    </a:p>
                    <a:p>
                      <a:pPr>
                        <a:lnSpc>
                          <a:spcPct val="115000"/>
                        </a:lnSpc>
                        <a:spcBef>
                          <a:spcPts val="1400"/>
                        </a:spcBef>
                      </a:pPr>
                      <a:r>
                        <a:rPr lang="en-IN" sz="1200" b="1" dirty="0">
                          <a:effectLst/>
                          <a:latin typeface="Cambria" panose="02040503050406030204" pitchFamily="18" charset="0"/>
                          <a:ea typeface="Cambria" panose="02040503050406030204" pitchFamily="18" charset="0"/>
                        </a:rPr>
                        <a:t>2.High Security Level</a:t>
                      </a:r>
                    </a:p>
                    <a:p>
                      <a:pPr>
                        <a:lnSpc>
                          <a:spcPct val="115000"/>
                        </a:lnSpc>
                        <a:spcBef>
                          <a:spcPts val="1400"/>
                        </a:spcBef>
                      </a:pPr>
                      <a:endParaRPr lang="en-IN" sz="1200" b="1" dirty="0">
                        <a:effectLst/>
                        <a:latin typeface="Cambria" panose="02040503050406030204" pitchFamily="18" charset="0"/>
                        <a:ea typeface="Cambria" panose="02040503050406030204" pitchFamily="18" charset="0"/>
                      </a:endParaRPr>
                    </a:p>
                  </a:txBody>
                  <a:tcPr marL="27811" marR="27811" marT="0" marB="0"/>
                </a:tc>
                <a:tc>
                  <a:txBody>
                    <a:bodyPr/>
                    <a:lstStyle/>
                    <a:p>
                      <a:pPr>
                        <a:lnSpc>
                          <a:spcPct val="115000"/>
                        </a:lnSpc>
                        <a:spcBef>
                          <a:spcPts val="1400"/>
                        </a:spcBef>
                      </a:pPr>
                      <a:r>
                        <a:rPr lang="en-IN" sz="1200" b="1" dirty="0">
                          <a:effectLst/>
                          <a:latin typeface="Cambria" panose="02040503050406030204" pitchFamily="18" charset="0"/>
                          <a:ea typeface="Cambria" panose="02040503050406030204" pitchFamily="18" charset="0"/>
                        </a:rPr>
                        <a:t> 1.Increase in the errors if not implemented properly.</a:t>
                      </a:r>
                    </a:p>
                    <a:p>
                      <a:pPr>
                        <a:lnSpc>
                          <a:spcPct val="115000"/>
                        </a:lnSpc>
                        <a:spcBef>
                          <a:spcPts val="1400"/>
                        </a:spcBef>
                      </a:pPr>
                      <a:r>
                        <a:rPr lang="en-IN" sz="1200" b="1" dirty="0">
                          <a:effectLst/>
                          <a:latin typeface="Cambria" panose="02040503050406030204" pitchFamily="18" charset="0"/>
                          <a:ea typeface="Cambria" panose="02040503050406030204" pitchFamily="18" charset="0"/>
                        </a:rPr>
                        <a:t>2. Limited Public Exposure </a:t>
                      </a:r>
                    </a:p>
                  </a:txBody>
                  <a:tcPr marL="27811" marR="27811" marT="0" marB="0"/>
                </a:tc>
                <a:extLst>
                  <a:ext uri="{0D108BD9-81ED-4DB2-BD59-A6C34878D82A}">
                    <a16:rowId xmlns:a16="http://schemas.microsoft.com/office/drawing/2014/main" val="2206557622"/>
                  </a:ext>
                </a:extLst>
              </a:tr>
            </a:tbl>
          </a:graphicData>
        </a:graphic>
      </p:graphicFrame>
      <p:sp>
        <p:nvSpPr>
          <p:cNvPr id="2" name="Date Placeholder 1">
            <a:extLst>
              <a:ext uri="{FF2B5EF4-FFF2-40B4-BE49-F238E27FC236}">
                <a16:creationId xmlns:a16="http://schemas.microsoft.com/office/drawing/2014/main" id="{9A6B5A07-E151-97E6-52AB-36349B6F2F31}"/>
              </a:ext>
            </a:extLst>
          </p:cNvPr>
          <p:cNvSpPr>
            <a:spLocks noGrp="1"/>
          </p:cNvSpPr>
          <p:nvPr>
            <p:ph type="dt" idx="10"/>
          </p:nvPr>
        </p:nvSpPr>
        <p:spPr/>
        <p:txBody>
          <a:bodyPr/>
          <a:lstStyle/>
          <a:p>
            <a:fld id="{856A3C7C-1287-4FFA-B6A4-723344CE4730}" type="datetime1">
              <a:rPr lang="en-IN" smtClean="0"/>
              <a:t>30-01-2024</a:t>
            </a:fld>
            <a:endParaRPr lang="en-IN"/>
          </a:p>
        </p:txBody>
      </p:sp>
    </p:spTree>
    <p:extLst>
      <p:ext uri="{BB962C8B-B14F-4D97-AF65-F5344CB8AC3E}">
        <p14:creationId xmlns:p14="http://schemas.microsoft.com/office/powerpoint/2010/main" val="1143281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8</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771525" y="155285"/>
            <a:ext cx="6117431" cy="627321"/>
          </a:xfrm>
        </p:spPr>
        <p:txBody>
          <a:bodyPr/>
          <a:lstStyle/>
          <a:p>
            <a:r>
              <a:rPr lang="en-US" sz="3200" dirty="0">
                <a:latin typeface="Bookman Old Style" panose="02050604050505020204" pitchFamily="18" charset="0"/>
              </a:rPr>
              <a:t>Problem </a:t>
            </a:r>
            <a:r>
              <a:rPr lang="en-US" sz="3600" dirty="0">
                <a:latin typeface="Bookman Old Style" panose="02050604050505020204" pitchFamily="18" charset="0"/>
              </a:rPr>
              <a:t>Statement</a:t>
            </a:r>
          </a:p>
        </p:txBody>
      </p:sp>
      <p:sp>
        <p:nvSpPr>
          <p:cNvPr id="5" name="TextBox 4"/>
          <p:cNvSpPr txBox="1"/>
          <p:nvPr/>
        </p:nvSpPr>
        <p:spPr>
          <a:xfrm>
            <a:off x="392907" y="965846"/>
            <a:ext cx="8522493" cy="3708708"/>
          </a:xfrm>
          <a:prstGeom prst="rect">
            <a:avLst/>
          </a:prstGeom>
          <a:noFill/>
        </p:spPr>
        <p:txBody>
          <a:bodyPr wrap="square" rtlCol="0">
            <a:spAutoFit/>
          </a:bodyPr>
          <a:lstStyle/>
          <a:p>
            <a:r>
              <a:rPr lang="en-IN" dirty="0">
                <a:effectLst/>
                <a:latin typeface="Cambria" panose="02040503050406030204" pitchFamily="18" charset="0"/>
                <a:ea typeface="Cambria" panose="02040503050406030204" pitchFamily="18" charset="0"/>
              </a:rPr>
              <a:t>                                             This project addresses a key challenge in steganography, which is the lack of a universally effective method for assessing content similarity across diverse image collections. Previous studies often lacked adaptability to diverse content types, resulting in suboptimal performance across different scenarios.  Those studies included using KL Divergence for embedding distortion and Singular Value Decomposition for th</a:t>
            </a:r>
            <a:r>
              <a:rPr lang="en-IN" dirty="0">
                <a:latin typeface="Cambria" panose="02040503050406030204" pitchFamily="18" charset="0"/>
                <a:ea typeface="Cambria" panose="02040503050406030204" pitchFamily="18" charset="0"/>
              </a:rPr>
              <a:t>e Image Similarity which resulted to be flaw in the case of Changes in Image Contrast, Brightness and Flipping. </a:t>
            </a:r>
            <a:r>
              <a:rPr lang="en-IN" dirty="0">
                <a:effectLst/>
                <a:latin typeface="Cambria" panose="02040503050406030204" pitchFamily="18" charset="0"/>
                <a:ea typeface="Cambria" panose="02040503050406030204" pitchFamily="18" charset="0"/>
              </a:rPr>
              <a:t>So, this project introduces an adaptive algorithm designed to work with various content types, with a specific focus on PNG images</a:t>
            </a:r>
            <a:r>
              <a:rPr lang="en-IN" dirty="0">
                <a:latin typeface="Cambria" panose="02040503050406030204" pitchFamily="18" charset="0"/>
                <a:ea typeface="Cambria" panose="02040503050406030204" pitchFamily="18" charset="0"/>
              </a:rPr>
              <a:t> and take the Text and Image Compression into consideration with special focus on Image Parameters </a:t>
            </a:r>
            <a:r>
              <a:rPr lang="en-IN" dirty="0">
                <a:effectLst/>
                <a:latin typeface="Cambria" panose="02040503050406030204" pitchFamily="18" charset="0"/>
                <a:ea typeface="Cambria" panose="02040503050406030204" pitchFamily="18" charset="0"/>
              </a:rPr>
              <a:t>like Fractal dimension, Edge detection, SSIM calculation, and entropy to comprehensively evaluate content similarity, embedding distortion, and cover image selection. </a:t>
            </a:r>
          </a:p>
          <a:p>
            <a:r>
              <a:rPr lang="en-IN" dirty="0">
                <a:latin typeface="Cambria" panose="02040503050406030204" pitchFamily="18" charset="0"/>
                <a:ea typeface="Cambria" panose="02040503050406030204" pitchFamily="18" charset="0"/>
              </a:rPr>
              <a:t>                               </a:t>
            </a:r>
            <a:r>
              <a:rPr lang="en-IN" dirty="0">
                <a:effectLst/>
                <a:latin typeface="Cambria" panose="02040503050406030204" pitchFamily="18" charset="0"/>
                <a:ea typeface="Cambria" panose="02040503050406030204" pitchFamily="18" charset="0"/>
              </a:rPr>
              <a:t>By reducing the similarity between images within a batch, the method ensures a diverse range of coverings, enhancing overall security. The primary focus of the project is to enhance the security, robustness, and effectiveness of the steganographic process. To ensure data privacy, the project employs dual authentication processes and leverages the Camellia algorithm for advanced encryption. This comprehensive approach not only overcomes limitations in traditional techniques but also establishes a foundation for reliable communication security.</a:t>
            </a:r>
          </a:p>
          <a:p>
            <a:endParaRPr lang="en-US" sz="1100" dirty="0">
              <a:latin typeface="Cambria" panose="02040503050406030204" pitchFamily="18" charset="0"/>
              <a:ea typeface="Cambria" panose="02040503050406030204" pitchFamily="18" charset="0"/>
            </a:endParaRPr>
          </a:p>
        </p:txBody>
      </p:sp>
      <p:sp>
        <p:nvSpPr>
          <p:cNvPr id="4" name="Footer Placeholder 3"/>
          <p:cNvSpPr>
            <a:spLocks noGrp="1"/>
          </p:cNvSpPr>
          <p:nvPr>
            <p:ph type="ftr" idx="11"/>
          </p:nvPr>
        </p:nvSpPr>
        <p:spPr/>
        <p:txBody>
          <a:bodyPr/>
          <a:lstStyle/>
          <a:p>
            <a:r>
              <a:rPr lang="en-US"/>
              <a:t>TEAM 1 - MAJOR PROJECT</a:t>
            </a:r>
          </a:p>
        </p:txBody>
      </p:sp>
      <p:sp>
        <p:nvSpPr>
          <p:cNvPr id="6" name="Date Placeholder 5">
            <a:extLst>
              <a:ext uri="{FF2B5EF4-FFF2-40B4-BE49-F238E27FC236}">
                <a16:creationId xmlns:a16="http://schemas.microsoft.com/office/drawing/2014/main" id="{866ACAF1-F839-64A9-EAB8-50D2F749F495}"/>
              </a:ext>
            </a:extLst>
          </p:cNvPr>
          <p:cNvSpPr>
            <a:spLocks noGrp="1"/>
          </p:cNvSpPr>
          <p:nvPr>
            <p:ph type="dt" idx="10"/>
          </p:nvPr>
        </p:nvSpPr>
        <p:spPr/>
        <p:txBody>
          <a:bodyPr/>
          <a:lstStyle/>
          <a:p>
            <a:fld id="{B4FA94DC-161A-4182-B32A-AEC17DE43560}" type="datetime1">
              <a:rPr lang="en-IN" smtClean="0"/>
              <a:t>30-01-2024</a:t>
            </a:fld>
            <a:endParaRPr lang="en-IN"/>
          </a:p>
        </p:txBody>
      </p:sp>
    </p:spTree>
    <p:extLst>
      <p:ext uri="{BB962C8B-B14F-4D97-AF65-F5344CB8AC3E}">
        <p14:creationId xmlns:p14="http://schemas.microsoft.com/office/powerpoint/2010/main" val="1236963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9</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778669" y="168937"/>
            <a:ext cx="6117431" cy="627321"/>
          </a:xfrm>
        </p:spPr>
        <p:txBody>
          <a:bodyPr/>
          <a:lstStyle/>
          <a:p>
            <a:r>
              <a:rPr lang="en-US" sz="3600" dirty="0">
                <a:latin typeface="Bookman Old Style" panose="02050604050505020204" pitchFamily="18" charset="0"/>
              </a:rPr>
              <a:t>Problem Illustration</a:t>
            </a:r>
          </a:p>
        </p:txBody>
      </p:sp>
      <p:sp>
        <p:nvSpPr>
          <p:cNvPr id="4" name="Footer Placeholder 3"/>
          <p:cNvSpPr>
            <a:spLocks noGrp="1"/>
          </p:cNvSpPr>
          <p:nvPr>
            <p:ph type="ftr" idx="11"/>
          </p:nvPr>
        </p:nvSpPr>
        <p:spPr/>
        <p:txBody>
          <a:bodyPr/>
          <a:lstStyle/>
          <a:p>
            <a:r>
              <a:rPr lang="en-US"/>
              <a:t>TEAM 1 - MAJOR PROJECT</a:t>
            </a:r>
          </a:p>
        </p:txBody>
      </p:sp>
      <p:sp>
        <p:nvSpPr>
          <p:cNvPr id="6" name="Date Placeholder 5">
            <a:extLst>
              <a:ext uri="{FF2B5EF4-FFF2-40B4-BE49-F238E27FC236}">
                <a16:creationId xmlns:a16="http://schemas.microsoft.com/office/drawing/2014/main" id="{4FA5CA10-2D87-B97F-E414-63AFE9BA47D4}"/>
              </a:ext>
            </a:extLst>
          </p:cNvPr>
          <p:cNvSpPr>
            <a:spLocks noGrp="1"/>
          </p:cNvSpPr>
          <p:nvPr>
            <p:ph type="dt" idx="10"/>
          </p:nvPr>
        </p:nvSpPr>
        <p:spPr/>
        <p:txBody>
          <a:bodyPr/>
          <a:lstStyle/>
          <a:p>
            <a:fld id="{996D3426-86A0-46BE-A51C-14361EBC5395}" type="datetime1">
              <a:rPr lang="en-IN" smtClean="0"/>
              <a:t>30-01-2024</a:t>
            </a:fld>
            <a:endParaRPr lang="en-IN"/>
          </a:p>
        </p:txBody>
      </p:sp>
      <p:sp>
        <p:nvSpPr>
          <p:cNvPr id="20" name="TextBox 19">
            <a:extLst>
              <a:ext uri="{FF2B5EF4-FFF2-40B4-BE49-F238E27FC236}">
                <a16:creationId xmlns:a16="http://schemas.microsoft.com/office/drawing/2014/main" id="{58CB47EF-56F6-BEC6-6D49-94219751D7A2}"/>
              </a:ext>
            </a:extLst>
          </p:cNvPr>
          <p:cNvSpPr txBox="1"/>
          <p:nvPr/>
        </p:nvSpPr>
        <p:spPr>
          <a:xfrm>
            <a:off x="350043" y="1128744"/>
            <a:ext cx="8186737" cy="3054682"/>
          </a:xfrm>
          <a:prstGeom prst="rect">
            <a:avLst/>
          </a:prstGeom>
          <a:noFill/>
        </p:spPr>
        <p:txBody>
          <a:bodyPr wrap="square">
            <a:spAutoFit/>
          </a:bodyPr>
          <a:lstStyle/>
          <a:p>
            <a:pPr indent="114300" algn="just">
              <a:lnSpc>
                <a:spcPct val="115000"/>
              </a:lnSpc>
              <a:spcBef>
                <a:spcPts val="1400"/>
              </a:spcBef>
              <a:spcAft>
                <a:spcPts val="1400"/>
              </a:spcAft>
            </a:pPr>
            <a:r>
              <a:rPr lang="en-IN" sz="1400" dirty="0">
                <a:effectLst/>
                <a:latin typeface="Cambria" panose="02040503050406030204" pitchFamily="18" charset="0"/>
                <a:ea typeface="Cambria" panose="02040503050406030204" pitchFamily="18" charset="0"/>
              </a:rPr>
              <a:t>The base paper uses embedding distortion and image similarity to select the cover image. The method used for image similarity is Singular Value Decomposition (SVD) and for embedding distortion the method used is KL Divergence. Another challenge observed is using JPG images for this process steganography. Here are the challenges that have been observed, and there is a justification explaining which components of each issue have been addressed.</a:t>
            </a:r>
          </a:p>
          <a:p>
            <a:pPr marL="342900" lvl="0" indent="-342900" algn="just">
              <a:spcBef>
                <a:spcPts val="1400"/>
              </a:spcBef>
              <a:spcAft>
                <a:spcPts val="1400"/>
              </a:spcAft>
              <a:buFont typeface="+mj-lt"/>
              <a:buAutoNum type="arabicPeriod"/>
            </a:pPr>
            <a:r>
              <a:rPr lang="en-IN" sz="1400" dirty="0">
                <a:effectLst/>
                <a:latin typeface="Cambria" panose="02040503050406030204" pitchFamily="18" charset="0"/>
                <a:ea typeface="Cambria" panose="02040503050406030204" pitchFamily="18" charset="0"/>
              </a:rPr>
              <a:t>Singular Value Decomposition for Image Similarity Calculation</a:t>
            </a:r>
          </a:p>
          <a:p>
            <a:pPr marL="342900" lvl="0" indent="-342900" algn="just">
              <a:spcBef>
                <a:spcPts val="1400"/>
              </a:spcBef>
              <a:spcAft>
                <a:spcPts val="1400"/>
              </a:spcAft>
              <a:buFont typeface="+mj-lt"/>
              <a:buAutoNum type="arabicPeriod"/>
            </a:pPr>
            <a:r>
              <a:rPr lang="en-IN" sz="1400" dirty="0">
                <a:effectLst/>
                <a:latin typeface="Cambria" panose="02040503050406030204" pitchFamily="18" charset="0"/>
                <a:ea typeface="Cambria" panose="02040503050406030204" pitchFamily="18" charset="0"/>
              </a:rPr>
              <a:t>KL Divergence for Embedding Distortion of the Image.</a:t>
            </a:r>
          </a:p>
          <a:p>
            <a:pPr marL="342900" lvl="0" indent="-342900" algn="just">
              <a:spcBef>
                <a:spcPts val="1400"/>
              </a:spcBef>
              <a:spcAft>
                <a:spcPts val="1400"/>
              </a:spcAft>
              <a:buFont typeface="+mj-lt"/>
              <a:buAutoNum type="arabicPeriod"/>
            </a:pPr>
            <a:r>
              <a:rPr lang="en-IN" sz="1400" dirty="0">
                <a:effectLst/>
                <a:latin typeface="Cambria" panose="02040503050406030204" pitchFamily="18" charset="0"/>
                <a:ea typeface="Cambria" panose="02040503050406030204" pitchFamily="18" charset="0"/>
              </a:rPr>
              <a:t>Consideration of JPEG Images for the experiment</a:t>
            </a: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01543410"/>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1581</TotalTime>
  <Words>2561</Words>
  <Application>Microsoft Office PowerPoint</Application>
  <PresentationFormat>On-screen Show (16:9)</PresentationFormat>
  <Paragraphs>369</Paragraphs>
  <Slides>34</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Cambria</vt:lpstr>
      <vt:lpstr>Wingdings</vt:lpstr>
      <vt:lpstr>Trebuchet MS</vt:lpstr>
      <vt:lpstr>Calibri</vt:lpstr>
      <vt:lpstr>Bookman Old Style</vt:lpstr>
      <vt:lpstr>Bahnschrift</vt:lpstr>
      <vt:lpstr>Noto Sans Symbols</vt:lpstr>
      <vt:lpstr>Arial</vt:lpstr>
      <vt:lpstr>Times New Roman</vt:lpstr>
      <vt:lpstr>1_Office Theme</vt:lpstr>
      <vt:lpstr>A Seminar on Enhanced Image Steganography using Dual Authentication and Camellia Cipher Encryption</vt:lpstr>
      <vt:lpstr>Introduction</vt:lpstr>
      <vt:lpstr>PowerPoint Presentation</vt:lpstr>
      <vt:lpstr>Concept Tree</vt:lpstr>
      <vt:lpstr>Literature </vt:lpstr>
      <vt:lpstr>Literature (cont..) Selected strategy: Cover Image Selection in Image Steganography </vt:lpstr>
      <vt:lpstr>PowerPoint Presentation</vt:lpstr>
      <vt:lpstr>Problem Statement</vt:lpstr>
      <vt:lpstr>Problem Illustration</vt:lpstr>
      <vt:lpstr>PowerPoint Presentation</vt:lpstr>
      <vt:lpstr>PowerPoint Presentation</vt:lpstr>
      <vt:lpstr>PowerPoint Presentation</vt:lpstr>
      <vt:lpstr>PowerPoint Presentation</vt:lpstr>
      <vt:lpstr>PowerPoint Presentation</vt:lpstr>
      <vt:lpstr>Proposed Method</vt:lpstr>
      <vt:lpstr>PowerPoint Presentation</vt:lpstr>
      <vt:lpstr>PowerPoint Presentation</vt:lpstr>
      <vt:lpstr>PowerPoint Presentation</vt:lpstr>
      <vt:lpstr>Proposed Method Illustration</vt:lpstr>
      <vt:lpstr>PowerPoint Presentation</vt:lpstr>
      <vt:lpstr>PowerPoint Presentation</vt:lpstr>
      <vt:lpstr>PowerPoint Presentation</vt:lpstr>
      <vt:lpstr>Parameter </vt:lpstr>
      <vt:lpstr>PowerPoint Presentation</vt:lpstr>
      <vt:lpstr>PowerPoint Presentation</vt:lpstr>
      <vt:lpstr>Experiment Environment</vt:lpstr>
      <vt:lpstr>PowerPoint Presentation</vt:lpstr>
      <vt:lpstr>Project Status</vt:lpstr>
      <vt:lpstr>PowerPoint Presentation</vt:lpstr>
      <vt:lpstr>References</vt:lpstr>
      <vt:lpstr>PowerPoint Presentation</vt:lpstr>
      <vt:lpstr>PowerPoint Presentation</vt:lpstr>
      <vt:lpstr>PowerPoint Presentation</vt:lpstr>
      <vt:lpstr>Project seminar–I 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TITILE</dc:title>
  <dc:creator>Raj</dc:creator>
  <cp:lastModifiedBy>PADMINI G M S</cp:lastModifiedBy>
  <cp:revision>31</cp:revision>
  <dcterms:modified xsi:type="dcterms:W3CDTF">2024-01-30T05:48:05Z</dcterms:modified>
</cp:coreProperties>
</file>